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57" r:id="rId4"/>
    <p:sldId id="258" r:id="rId5"/>
    <p:sldId id="299" r:id="rId6"/>
    <p:sldId id="260" r:id="rId7"/>
    <p:sldId id="261" r:id="rId8"/>
    <p:sldId id="287" r:id="rId9"/>
    <p:sldId id="263" r:id="rId10"/>
    <p:sldId id="266" r:id="rId11"/>
    <p:sldId id="262" r:id="rId12"/>
    <p:sldId id="302" r:id="rId13"/>
    <p:sldId id="268" r:id="rId14"/>
    <p:sldId id="297" r:id="rId15"/>
    <p:sldId id="272" r:id="rId16"/>
    <p:sldId id="280" r:id="rId17"/>
    <p:sldId id="281" r:id="rId18"/>
    <p:sldId id="284" r:id="rId19"/>
    <p:sldId id="285" r:id="rId20"/>
    <p:sldId id="286" r:id="rId21"/>
    <p:sldId id="277" r:id="rId22"/>
    <p:sldId id="288" r:id="rId23"/>
    <p:sldId id="291" r:id="rId24"/>
    <p:sldId id="292" r:id="rId25"/>
    <p:sldId id="278" r:id="rId26"/>
    <p:sldId id="303" r:id="rId27"/>
    <p:sldId id="304" r:id="rId28"/>
    <p:sldId id="275" r:id="rId29"/>
    <p:sldId id="282" r:id="rId30"/>
    <p:sldId id="270" r:id="rId31"/>
    <p:sldId id="294" r:id="rId32"/>
    <p:sldId id="273" r:id="rId33"/>
    <p:sldId id="296" r:id="rId34"/>
    <p:sldId id="300" r:id="rId35"/>
    <p:sldId id="301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58696" autoAdjust="0"/>
  </p:normalViewPr>
  <p:slideViewPr>
    <p:cSldViewPr>
      <p:cViewPr>
        <p:scale>
          <a:sx n="100" d="100"/>
          <a:sy n="100" d="100"/>
        </p:scale>
        <p:origin x="-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6DB496-F54C-4CF7-A94C-CADBCB74F2A0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38DBFD-7442-43F7-9A24-00C32939D2A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5785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DBFD-7442-43F7-9A24-00C32939D2A1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DBFD-7442-43F7-9A24-00C32939D2A1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4620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DBFD-7442-43F7-9A24-00C32939D2A1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4620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כ"א/אייר/תשע"ו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502;&#1513;&#1493;&#1489;%20&#1506;&#1500;%20&#1497;&#1493;&#1501;%20&#1492;&#1492;&#1493;&#1512;&#1497;&#1501;-&#1502;&#1495;&#1510;&#1497;&#1514;%20&#1488;.xls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schools.haifanet.org.il/habonim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.il/url?sa=i&amp;rct=j&amp;q=&amp;esrc=s&amp;source=images&amp;cd=&amp;cad=rja&amp;uact=8&amp;ved=0ahUKEwilqb-ww5PKAhUEfRoKHTFkBdgQjRwIBw&amp;url=http://www.yadrama.co.il/hamlatzot.html&amp;bvm=bv.110151844,d.d24&amp;psig=AFQjCNF7JclOolyJAfCpUGyZmPivY9VoQQ&amp;ust=14521126549953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הבונים - לוג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4756" y="5517232"/>
            <a:ext cx="856312" cy="1021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899592" y="548680"/>
            <a:ext cx="7406640" cy="202560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he-IL" sz="8000" b="1" dirty="0" smtClean="0"/>
              <a:t>בית ספר ניסויי "הבונים"</a:t>
            </a:r>
            <a:br>
              <a:rPr lang="he-IL" sz="8000" b="1" dirty="0" smtClean="0"/>
            </a:br>
            <a:r>
              <a:rPr lang="he-IL" sz="8000" b="1" dirty="0" smtClean="0"/>
              <a:t/>
            </a:r>
            <a:br>
              <a:rPr lang="he-IL" sz="8000" b="1" dirty="0" smtClean="0"/>
            </a:br>
            <a:r>
              <a:rPr lang="he-IL" sz="6000" b="1" dirty="0" smtClean="0"/>
              <a:t/>
            </a:r>
            <a:br>
              <a:rPr lang="he-IL" sz="6000" b="1" dirty="0" smtClean="0"/>
            </a:br>
            <a:endParaRPr lang="he-IL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991" y="2100912"/>
            <a:ext cx="8569842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</a:rPr>
              <a:t>ביקור מפקחת ביה"ס</a:t>
            </a:r>
          </a:p>
          <a:p>
            <a:pPr algn="ctr"/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</a:rPr>
              <a:t>גב' סיגל כהן</a:t>
            </a:r>
          </a:p>
          <a:p>
            <a:pPr algn="ctr"/>
            <a:endParaRPr lang="he-IL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e-IL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e-IL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e-IL" sz="2000" b="1" dirty="0" smtClean="0">
                <a:solidFill>
                  <a:schemeClr val="accent2">
                    <a:lumMod val="50000"/>
                  </a:schemeClr>
                </a:solidFill>
              </a:rPr>
              <a:t>כ"ב אדר א', תשע"ו</a:t>
            </a:r>
          </a:p>
        </p:txBody>
      </p:sp>
    </p:spTree>
    <p:extLst>
      <p:ext uri="{BB962C8B-B14F-4D97-AF65-F5344CB8AC3E}">
        <p14:creationId xmlns:p14="http://schemas.microsoft.com/office/powerpoint/2010/main" xmlns="" val="379921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889384"/>
              </p:ext>
            </p:extLst>
          </p:nvPr>
        </p:nvGraphicFramePr>
        <p:xfrm>
          <a:off x="0" y="1928802"/>
          <a:ext cx="8853997" cy="457203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57261"/>
                <a:gridCol w="2755364"/>
                <a:gridCol w="1436306"/>
                <a:gridCol w="1159226"/>
                <a:gridCol w="1145840"/>
              </a:tblGrid>
              <a:tr h="8684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משימות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פעולות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משאבים לקידום המשימות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סטטוס</a:t>
                      </a:r>
                      <a:r>
                        <a:rPr lang="he-I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מדדי תפוקה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effectLst/>
                        </a:rPr>
                        <a:t>מדדי תפוקה לסוף שנה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361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חידוש צביון יום הורים-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הערכת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חידוש צביון יום הורים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מדידה והערכה משותפת למורה והתלמיד באמצעות הכנה מקדימה, מבוססת נתונים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דווח  התלמיד להורים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דף</a:t>
                      </a: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משוב –  תלמיד תורה הורה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נתוח</a:t>
                      </a: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דפי המשוב. והגשת מסקנות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מחנכות הכיתה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מחנכות כיתה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אחראית מדידה והערכה בביה"ס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דצמבר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ינואר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פברואר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 smtClean="0">
                          <a:effectLst/>
                        </a:rPr>
                        <a:t>דצמבר / מאי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 smtClean="0">
                          <a:effectLst/>
                        </a:rPr>
                        <a:t>ינואר</a:t>
                      </a:r>
                      <a:r>
                        <a:rPr lang="he-IL" sz="1100" baseline="0" dirty="0" smtClean="0">
                          <a:effectLst/>
                        </a:rPr>
                        <a:t> , יוני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baseline="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baseline="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baseline="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aseline="0" dirty="0" smtClean="0">
                          <a:effectLst/>
                        </a:rPr>
                        <a:t>פברואר,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aseline="0" dirty="0" smtClean="0">
                          <a:effectLst/>
                        </a:rPr>
                        <a:t>יוני  יולי</a:t>
                      </a: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-432" y="69269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hlinkClick r:id="rId2" action="ppaction://hlinksldjump"/>
              </a:rPr>
              <a:t>יעד 2</a:t>
            </a:r>
            <a:r>
              <a:rPr lang="he-IL" dirty="0"/>
              <a:t>- יישום דרכי הערכה מגוונות המכוונות להערכת כלל תפקודי הלומד במקצועות הליבה </a:t>
            </a:r>
            <a:endParaRPr lang="he-IL" dirty="0" smtClean="0"/>
          </a:p>
          <a:p>
            <a:r>
              <a:rPr lang="he-IL" dirty="0"/>
              <a:t>יעד 6 </a:t>
            </a:r>
            <a:r>
              <a:rPr lang="he-IL" dirty="0" smtClean="0"/>
              <a:t>– פיתוח ויישום </a:t>
            </a:r>
            <a:r>
              <a:rPr lang="he-IL" b="1" u="sng" dirty="0" smtClean="0"/>
              <a:t>הערכה </a:t>
            </a:r>
            <a:r>
              <a:rPr lang="he-IL" b="1" u="sng" dirty="0"/>
              <a:t>אישית מחזקת, </a:t>
            </a:r>
            <a:r>
              <a:rPr lang="he-IL" b="1" u="sng" dirty="0">
                <a:solidFill>
                  <a:srgbClr val="00B0F0"/>
                </a:solidFill>
              </a:rPr>
              <a:t>דיפרנציאלית,</a:t>
            </a:r>
            <a:r>
              <a:rPr lang="he-IL" b="1" u="sng" dirty="0"/>
              <a:t> </a:t>
            </a:r>
            <a:r>
              <a:rPr lang="he-IL" dirty="0"/>
              <a:t> , לטיפוח תפקודי לומד תוך אישיים, לעידוד מסוגלות, </a:t>
            </a:r>
            <a:r>
              <a:rPr lang="he-IL" dirty="0" err="1"/>
              <a:t>מוטבציה</a:t>
            </a:r>
            <a:r>
              <a:rPr lang="he-IL" dirty="0"/>
              <a:t> פנימית, קבלת אחריות, באמצעות גלויה אישית, בניסוח איכותני </a:t>
            </a:r>
            <a:r>
              <a:rPr lang="he-IL" dirty="0" smtClean="0"/>
              <a:t>מחזק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" name="אליפסה 1">
            <a:hlinkClick r:id="rId3" action="ppaction://hlinksldjump"/>
          </p:cNvPr>
          <p:cNvSpPr/>
          <p:nvPr/>
        </p:nvSpPr>
        <p:spPr>
          <a:xfrm>
            <a:off x="467544" y="6093296"/>
            <a:ext cx="100811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דוגמא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xmlns="" val="1921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296953"/>
              </p:ext>
            </p:extLst>
          </p:nvPr>
        </p:nvGraphicFramePr>
        <p:xfrm>
          <a:off x="182499" y="1287176"/>
          <a:ext cx="8853997" cy="541666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25030"/>
                <a:gridCol w="2516994"/>
                <a:gridCol w="1653282"/>
                <a:gridCol w="817204"/>
                <a:gridCol w="1041487"/>
              </a:tblGrid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משימות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פעולות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משאבים לקידום המשימות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סטטוס</a:t>
                      </a:r>
                      <a:r>
                        <a:rPr lang="he-I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מדדי תפוקה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effectLst/>
                        </a:rPr>
                        <a:t>מדדי תפוקה לסוף שנה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69899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הכשרת</a:t>
                      </a: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הצוות-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הבנה מעמיקה של תפקוד בין אישי  ותוך אישי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 ושל פוטנציאל "סולמות ומקפצות" לטיפוח,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תרגול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והטמעת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תפקודי לומד כנ"ל</a:t>
                      </a: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u="sng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יישום תפקודי לומד 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e-IL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ובטוייהם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אצל הלומד ,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בקריטריונים למשחק בכל כיתה 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פיתוח מודעות לתפקודי לומד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b="1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תרגול והטמעת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תפקודי לומד, בין אישי ותוך אישי באמצעות משחק סולמות ומקפצות, בכל כיתה, מדי שבוע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r>
                        <a:rPr lang="he-IL" sz="1200" dirty="0" smtClean="0">
                          <a:effectLst/>
                        </a:rPr>
                        <a:t>מליאה – תפקודי לומד תוך אישי שיח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וקישור דוגמאות מחיי ביה"ס לתהליך המשחק בכיתות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השתלמות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הדרכה בצוותי שכבה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ניסוח קריטריונים </a:t>
                      </a:r>
                      <a:r>
                        <a:rPr lang="he-IL" sz="12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מזמני תרגול תפקודי לומד</a:t>
                      </a: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(בין אישי, תוך אישי)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גיבוש</a:t>
                      </a: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קריטריונים כיתתיים ואישיים (המביאים לביטוי תפקודי לומד תוך ובין אישי), לניקוד במשחק,  בשיח משותף עם התלמידים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הפעלת המשחק והניקוד בכל שבוע</a:t>
                      </a: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r>
                        <a:rPr lang="he-IL" sz="1200" dirty="0" smtClean="0">
                          <a:effectLst/>
                        </a:rPr>
                        <a:t>בהדרכת יועצת פדגוגית של ביה"ס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יועצת</a:t>
                      </a: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אקדמית., בשיתוף יועצת פדגוגית ומורת שילוב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מחנכות בשיתוף יועצת פדגוגית ומורת שילוב.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בכל שכבה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קריטריונים בכל  כיתה</a:t>
                      </a: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בחודש</a:t>
                      </a: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מרץ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בכל שכבה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מעקב ולווי של יועצת פדגוגית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קריטריונים אישיים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214282" y="116632"/>
            <a:ext cx="87502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hlinkClick r:id="" action="ppaction://noaction"/>
              </a:rPr>
              <a:t>יעד 14</a:t>
            </a:r>
            <a:r>
              <a:rPr lang="he-IL" b="1" dirty="0"/>
              <a:t>- פיתוח וביסוס מעורבות חברתית פעילה בתוך ביה"ס ומחוצה לו</a:t>
            </a:r>
          </a:p>
          <a:p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יעד 20 בתכנית 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העבודה: </a:t>
            </a:r>
            <a:r>
              <a:rPr lang="he-IL" sz="2400" b="1" dirty="0" smtClean="0">
                <a:solidFill>
                  <a:srgbClr val="00B0F0"/>
                </a:solidFill>
                <a:latin typeface="Narkisim" pitchFamily="34" charset="-79"/>
                <a:cs typeface="Narkisim" pitchFamily="34" charset="-79"/>
              </a:rPr>
              <a:t>טיפוח </a:t>
            </a:r>
            <a:r>
              <a:rPr lang="he-IL" sz="2400" dirty="0" smtClean="0">
                <a:solidFill>
                  <a:srgbClr val="00B0F0"/>
                </a:solidFill>
              </a:rPr>
              <a:t>אקלים בית ספרי מיטבי,בהלימה לחזון</a:t>
            </a:r>
            <a:r>
              <a:rPr lang="he-IL" sz="2400" b="1" dirty="0" smtClean="0">
                <a:solidFill>
                  <a:srgbClr val="00B0F0"/>
                </a:solidFill>
                <a:latin typeface="Narkisim" pitchFamily="34" charset="-79"/>
                <a:cs typeface="Narkisim" pitchFamily="34" charset="-79"/>
              </a:rPr>
              <a:t> ביה"ס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  פיתוח ו</a:t>
            </a: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הטמעת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תפקודי לומד </a:t>
            </a: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באמצעות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משחק סולמות ומקפצות </a:t>
            </a:r>
          </a:p>
        </p:txBody>
      </p:sp>
      <p:sp>
        <p:nvSpPr>
          <p:cNvPr id="6" name="אליפסה 5">
            <a:hlinkClick r:id="rId2" action="ppaction://hlinksldjump"/>
          </p:cNvPr>
          <p:cNvSpPr/>
          <p:nvPr/>
        </p:nvSpPr>
        <p:spPr>
          <a:xfrm>
            <a:off x="1331640" y="6093296"/>
            <a:ext cx="172819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tx2">
                    <a:lumMod val="50000"/>
                  </a:schemeClr>
                </a:solidFill>
              </a:rPr>
              <a:t>דוגמא</a:t>
            </a:r>
          </a:p>
          <a:p>
            <a:pPr algn="ctr"/>
            <a:r>
              <a:rPr lang="he-IL" sz="1400" dirty="0" smtClean="0">
                <a:solidFill>
                  <a:schemeClr val="tx2">
                    <a:lumMod val="50000"/>
                  </a:schemeClr>
                </a:solidFill>
              </a:rPr>
              <a:t>קריטריונים</a:t>
            </a:r>
            <a:endParaRPr lang="he-IL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9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accent3">
                    <a:lumMod val="50000"/>
                  </a:schemeClr>
                </a:solidFill>
              </a:rPr>
              <a:t>חדר מורים לומד- להטמעת הוראה משמעותית</a:t>
            </a:r>
            <a:endParaRPr lang="he-I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3082922"/>
              </p:ext>
            </p:extLst>
          </p:nvPr>
        </p:nvGraphicFramePr>
        <p:xfrm>
          <a:off x="267022" y="1196752"/>
          <a:ext cx="8499771" cy="5585832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1544139"/>
                <a:gridCol w="4366320"/>
                <a:gridCol w="2187352"/>
                <a:gridCol w="164976"/>
                <a:gridCol w="236984"/>
              </a:tblGrid>
              <a:tr h="6480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פעילות חדר מורים לומד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</a:rPr>
                        <a:t>תכנים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משאבים לקידום המשימות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69899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none" baseline="0" dirty="0" smtClean="0">
                          <a:effectLst/>
                        </a:rPr>
                        <a:t>השתלמות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none" baseline="0" dirty="0" smtClean="0">
                          <a:effectLst/>
                        </a:rPr>
                        <a:t>השתלמות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none" baseline="0" dirty="0" smtClean="0">
                          <a:effectLst/>
                        </a:rPr>
                        <a:t>ישיבות צוות פדגוגיות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none" baseline="0" dirty="0" smtClean="0">
                          <a:effectLst/>
                        </a:rPr>
                        <a:t>שעות שהיה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e-IL" sz="1400" u="none" baseline="0" dirty="0" smtClean="0">
                          <a:effectLst/>
                        </a:rPr>
                        <a:t>הדרכת מורים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u="none" baseline="0" dirty="0" smtClean="0">
                        <a:effectLst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400" u="none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e-IL" sz="1200" b="1" u="none" baseline="0" dirty="0" smtClean="0">
                          <a:effectLst/>
                        </a:rPr>
                        <a:t>פיתוח כלים </a:t>
                      </a:r>
                      <a:r>
                        <a:rPr lang="he-IL" sz="1200" b="1" u="none" baseline="0" dirty="0" err="1" smtClean="0">
                          <a:effectLst/>
                        </a:rPr>
                        <a:t>דיגיטלים</a:t>
                      </a:r>
                      <a:r>
                        <a:rPr lang="he-IL" sz="1200" b="1" u="none" baseline="0" dirty="0" smtClean="0">
                          <a:effectLst/>
                        </a:rPr>
                        <a:t> להוראה משמעותית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he-IL" sz="1200" b="1" u="none" baseline="0" dirty="0" smtClean="0">
                        <a:effectLst/>
                      </a:endParaRP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e-IL" sz="1200" b="1" u="none" baseline="0" dirty="0" smtClean="0">
                        <a:effectLst/>
                      </a:endParaRP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e-IL" sz="1200" b="1" u="none" baseline="0" dirty="0" smtClean="0">
                          <a:effectLst/>
                        </a:rPr>
                        <a:t>הניסויי הבית ספרי כפלטפורמה לטיפוח תפקודי לומד  והוראה משמעותית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he-IL" sz="1200" b="1" dirty="0" smtClean="0">
                          <a:effectLst/>
                        </a:rPr>
                        <a:t>תפקודי לומד – </a:t>
                      </a:r>
                      <a:endParaRPr lang="he-IL" sz="1200" b="1" baseline="0" dirty="0" smtClean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he-IL" sz="1200" b="1" baseline="0" dirty="0" smtClean="0">
                          <a:effectLst/>
                        </a:rPr>
                        <a:t>מקפצות וסולמות – ככלי לפיתוח תפקודי לומד תוך /בין אישי </a:t>
                      </a: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he-IL" sz="1200" b="1" baseline="0" dirty="0" smtClean="0">
                          <a:effectLst/>
                        </a:rPr>
                        <a:t>גלויות אישיות ככלי להארת חוזק ועוצמה בכל תלמיד –, יועצת אקדמית, ניסוי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הכנת מערכי הוראה תוך ניתוח ותרגול מרכיבי הוראה משמעותית ותפקודי לומד. הדרכה שכבתית</a:t>
                      </a: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קריטריונים למשחק סולמות ומקפצות להעצמת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תפקובין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/תוך אישי –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דרכה אישית/שכבתית</a:t>
                      </a: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נסוח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גלויות אישיות ככלי להארת נקודות חוזק ועוצמה בכל תלמיד </a:t>
                      </a: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</a:rPr>
                        <a:t>-אופק חדש, פסגה-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</a:rPr>
                        <a:t>גב גלית ברזני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</a:rPr>
                        <a:t>-אופק חדש, פסגה –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</a:rPr>
                        <a:t>גב' איילת כץ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-שפי סימון, מדריכת</a:t>
                      </a:r>
                      <a:r>
                        <a:rPr lang="he-IL" sz="1200" baseline="0" dirty="0" smtClean="0">
                          <a:effectLst/>
                        </a:rPr>
                        <a:t> שפה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aseline="0" dirty="0" smtClean="0">
                          <a:effectLst/>
                        </a:rPr>
                        <a:t>-גילה יוצת חינוכית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-ד"ר עדנה מעיני יועצת אקדמית, ניסוי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-ד"ר עדנה מעיני יועצת אקדמית, ניסוי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157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</a:rPr>
              <a:t>אתגרים </a:t>
            </a:r>
            <a:r>
              <a:rPr lang="he-IL" sz="3200" b="1" dirty="0" err="1" smtClean="0">
                <a:solidFill>
                  <a:schemeClr val="accent1">
                    <a:lumMod val="50000"/>
                  </a:schemeClr>
                </a:solidFill>
              </a:rPr>
              <a:t>לתשע"ו</a:t>
            </a:r>
            <a:endParaRPr lang="he-I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51917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dirty="0" smtClean="0"/>
              <a:t>1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</a:rPr>
              <a:t>שמירת רמה לימודית והשתקפותה במיצב</a:t>
            </a:r>
          </a:p>
          <a:p>
            <a:pPr marL="0" indent="0">
              <a:buNone/>
            </a:pPr>
            <a:r>
              <a:rPr lang="he-IL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שפה וחשבון - שמירה על מיקום בעשירון עליון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אנגלית – שיפור מיקום יחסי</a:t>
            </a:r>
          </a:p>
          <a:p>
            <a:pPr marL="0" indent="0">
              <a:buNone/>
            </a:pPr>
            <a:endParaRPr lang="he-I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e-I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e-I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e-I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e-I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e-I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e-I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</a:rPr>
              <a:t>יישום והעצמה של הוראה משמעותית ותפקודי לומד באמצעות כלים ייחודיים שפותחו בניסוי 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(בהתאמה ליעדי חובה ויעדי בחירה)  </a:t>
            </a:r>
          </a:p>
          <a:p>
            <a:pPr marL="0" lvl="0" indent="0">
              <a:buNone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</a:rPr>
              <a:t>הוראה בדו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– שילוב תחומי דעת</a:t>
            </a:r>
          </a:p>
          <a:p>
            <a:pPr marL="0" lvl="0" indent="0">
              <a:buNone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</a:rPr>
              <a:t>הערכה דיפרנציאלית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 מחזקת, בגלויה</a:t>
            </a:r>
          </a:p>
          <a:p>
            <a:pPr marL="0" lvl="0" indent="0">
              <a:buNone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</a:rPr>
              <a:t>משחק סולמות ומקפצו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ת להעצמת אחריות, מוטיבציה </a:t>
            </a:r>
            <a:r>
              <a:rPr lang="he-IL" sz="2400" dirty="0" err="1" smtClean="0">
                <a:solidFill>
                  <a:schemeClr val="tx2">
                    <a:lumMod val="50000"/>
                  </a:schemeClr>
                </a:solidFill>
              </a:rPr>
              <a:t>פנימיצ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endParaRPr lang="he-IL" sz="2400" b="1" dirty="0">
              <a:solidFill>
                <a:schemeClr val="tx2">
                  <a:lumMod val="50000"/>
                </a:schemeClr>
              </a:solidFill>
              <a:latin typeface="Guttman Calligraphic" pitchFamily="2" charset="-79"/>
            </a:endParaRPr>
          </a:p>
          <a:p>
            <a:pPr marL="0" lvl="0" indent="0">
              <a:buNone/>
            </a:pP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  <a:latin typeface="Guttman Calligraphic" pitchFamily="2" charset="-79"/>
              </a:rPr>
              <a:t>3. פיתוח </a:t>
            </a:r>
            <a:r>
              <a:rPr lang="he-IL" sz="2400" b="1" dirty="0">
                <a:solidFill>
                  <a:schemeClr val="tx2">
                    <a:lumMod val="50000"/>
                  </a:schemeClr>
                </a:solidFill>
                <a:latin typeface="Guttman Calligraphic" pitchFamily="2" charset="-79"/>
              </a:rPr>
              <a:t>מוצר חינוכי מן הניסוי</a:t>
            </a:r>
            <a:r>
              <a:rPr lang="he-IL" sz="2400" dirty="0">
                <a:solidFill>
                  <a:schemeClr val="tx2">
                    <a:lumMod val="50000"/>
                  </a:schemeClr>
                </a:solidFill>
                <a:latin typeface="Guttman Calligraphic" pitchFamily="2" charset="-79"/>
              </a:rPr>
              <a:t>, במסגרת האגף ל"מו"פ ויזמות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latin typeface="Guttman Calligraphic" pitchFamily="2" charset="-79"/>
              </a:rPr>
              <a:t>חינוכית",</a:t>
            </a:r>
          </a:p>
          <a:p>
            <a:pPr marL="0" lvl="0" indent="0">
              <a:buNone/>
            </a:pPr>
            <a:r>
              <a:rPr lang="he-IL" sz="2400" dirty="0">
                <a:solidFill>
                  <a:schemeClr val="tx2">
                    <a:lumMod val="50000"/>
                  </a:schemeClr>
                </a:solidFill>
                <a:latin typeface="Guttman Calligraphic" pitchFamily="2" charset="-79"/>
              </a:rPr>
              <a:t>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latin typeface="Guttman Calligraphic" pitchFamily="2" charset="-79"/>
              </a:rPr>
              <a:t>   לקראת </a:t>
            </a:r>
            <a:r>
              <a:rPr lang="he-IL" sz="2400" dirty="0">
                <a:solidFill>
                  <a:schemeClr val="tx2">
                    <a:lumMod val="50000"/>
                  </a:schemeClr>
                </a:solidFill>
                <a:latin typeface="Guttman Calligraphic" pitchFamily="2" charset="-79"/>
              </a:rPr>
              <a:t>יישום מערכתי במערכת החינוך.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he-I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2483768" y="2388021"/>
            <a:ext cx="5987008" cy="13681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dirty="0" smtClean="0"/>
              <a:t>מיפוי כל תלמיד , בכל מקצוע ליבה, באמצעות "רמזור"</a:t>
            </a:r>
          </a:p>
          <a:p>
            <a:r>
              <a:rPr lang="he-IL" sz="1400" dirty="0" smtClean="0"/>
              <a:t>תכנון ויישום מערך תגבור ותמיכה לכל תלמיד "אדום וצהוב" , עפ"י מיפוי הרמזור</a:t>
            </a:r>
          </a:p>
          <a:p>
            <a:r>
              <a:rPr lang="he-IL" sz="1400" dirty="0" smtClean="0"/>
              <a:t>(הערה: בעבר יועד התגבור רק לתלמידים אדומים)</a:t>
            </a:r>
          </a:p>
          <a:p>
            <a:r>
              <a:rPr lang="he-IL" sz="1400" dirty="0" smtClean="0"/>
              <a:t>הערכות לחלוקת כיתות </a:t>
            </a:r>
            <a:r>
              <a:rPr lang="he-IL" sz="1400" dirty="0" err="1" smtClean="0"/>
              <a:t>רחבית</a:t>
            </a:r>
            <a:r>
              <a:rPr lang="he-IL" sz="1400" dirty="0" smtClean="0"/>
              <a:t> בשעורי אנגלית (תשע"ז) לחיזוק הלמידה</a:t>
            </a:r>
          </a:p>
          <a:p>
            <a:r>
              <a:rPr lang="he-IL" sz="1400" dirty="0" smtClean="0"/>
              <a:t>הכנסת הדרכת מורים באנגלית (תשע"ז)</a:t>
            </a:r>
          </a:p>
          <a:p>
            <a:pPr lvl="1"/>
            <a:endParaRPr lang="he-IL" dirty="0" smtClean="0"/>
          </a:p>
        </p:txBody>
      </p:sp>
      <p:sp>
        <p:nvSpPr>
          <p:cNvPr id="5" name="אליפסה 4">
            <a:hlinkClick r:id="rId2" action="ppaction://hlinksldjump"/>
          </p:cNvPr>
          <p:cNvSpPr/>
          <p:nvPr/>
        </p:nvSpPr>
        <p:spPr>
          <a:xfrm>
            <a:off x="899592" y="3197596"/>
            <a:ext cx="172819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דוגמא מיפוי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56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סיכום</a:t>
            </a:r>
            <a:endParaRPr lang="he-I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תכנית העבודה </a:t>
            </a:r>
            <a:r>
              <a:rPr lang="he-IL" sz="2800" dirty="0" err="1" smtClean="0">
                <a:solidFill>
                  <a:schemeClr val="accent2">
                    <a:lumMod val="50000"/>
                  </a:schemeClr>
                </a:solidFill>
              </a:rPr>
              <a:t>לתשע"ו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 שלובה בתהליך המחוזי המשותף לטיפוח ולהטמעת למידה משמעותית, </a:t>
            </a:r>
          </a:p>
          <a:p>
            <a:pPr marL="0" indent="0" algn="ctr">
              <a:buNone/>
            </a:pP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במטרה </a:t>
            </a: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להעניק לתלמידינו </a:t>
            </a:r>
            <a:endParaRPr lang="he-IL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כלים </a:t>
            </a: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ומיומנויות הנדרשים במאה ה- 21.</a:t>
            </a:r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he-I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e-I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הכלים שפותחו בניסוי בביה"ס 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("פדגוגיה יוצרת"), </a:t>
            </a:r>
            <a:endParaRPr lang="he-IL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נרתמים בתכנית זו כפלטפורמה</a:t>
            </a:r>
          </a:p>
          <a:p>
            <a:pPr marL="0" indent="0" algn="ctr">
              <a:buNone/>
            </a:pP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לטיפוח תפקודי </a:t>
            </a:r>
            <a:r>
              <a:rPr lang="he-IL" sz="2800" smtClean="0">
                <a:solidFill>
                  <a:schemeClr val="accent2">
                    <a:lumMod val="50000"/>
                  </a:schemeClr>
                </a:solidFill>
              </a:rPr>
              <a:t>לומד ולמידה משמעותית</a:t>
            </a:r>
            <a:endParaRPr lang="he-IL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ולמיקוד ב</a:t>
            </a: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אדם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 שבכל תלמיד, </a:t>
            </a:r>
          </a:p>
          <a:p>
            <a:pPr marL="0" indent="0" algn="ctr">
              <a:buNone/>
            </a:pP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תוך זיהוי</a:t>
            </a: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 נקודות חוזק וחולשה, 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מיקוד</a:t>
            </a: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 משאבים, 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תמיכה</a:t>
            </a: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 בזקוקים לתמיכה </a:t>
            </a:r>
            <a:endParaRPr lang="he-IL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ובעיקר הארת</a:t>
            </a:r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  נקודות </a:t>
            </a: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חוזק ועוצמה </a:t>
            </a:r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של כל </a:t>
            </a: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תלמיד ומורה</a:t>
            </a:r>
            <a:endParaRPr lang="he-I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97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9600" dirty="0" smtClean="0">
                <a:solidFill>
                  <a:schemeClr val="accent2">
                    <a:lumMod val="50000"/>
                  </a:schemeClr>
                </a:solidFill>
                <a:latin typeface="Guttman Yad" pitchFamily="2" charset="-79"/>
                <a:cs typeface="Guttman Yad" pitchFamily="2" charset="-79"/>
              </a:rPr>
              <a:t>סוף</a:t>
            </a:r>
            <a:r>
              <a:rPr lang="he-IL" sz="9600" dirty="0" smtClean="0"/>
              <a:t> </a:t>
            </a:r>
            <a:endParaRPr lang="he-IL" sz="9600" dirty="0"/>
          </a:p>
        </p:txBody>
      </p:sp>
    </p:spTree>
    <p:extLst>
      <p:ext uri="{BB962C8B-B14F-4D97-AF65-F5344CB8AC3E}">
        <p14:creationId xmlns:p14="http://schemas.microsoft.com/office/powerpoint/2010/main" xmlns="" val="291499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416054" y="1589748"/>
            <a:ext cx="6363891" cy="2788809"/>
            <a:chOff x="2304" y="3672"/>
            <a:chExt cx="8208" cy="2808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8784" y="3744"/>
              <a:ext cx="1440" cy="86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Miriam" pitchFamily="34" charset="-79"/>
                </a:rPr>
                <a:t>לתת לצרצר אוכל ומחסה</a:t>
              </a:r>
              <a:endPara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328" y="3672"/>
              <a:ext cx="2448" cy="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Miriam" pitchFamily="34" charset="-79"/>
                </a:rPr>
                <a:t>כשמישהו נמצא במצוקה חייבים לעזור לו.</a:t>
              </a:r>
              <a:endPara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8064" y="417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784" y="5616"/>
              <a:ext cx="1728" cy="86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Miriam" pitchFamily="34" charset="-79"/>
                </a:rPr>
                <a:t>לא לתת לצרצר אוכל ומחסה</a:t>
              </a:r>
              <a:endPara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328" y="5616"/>
              <a:ext cx="2592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Miriam" pitchFamily="34" charset="-79"/>
                </a:rPr>
                <a:t>אני לא מוכן שינצלו אותי</a:t>
              </a:r>
              <a:endPara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888" y="3960"/>
              <a:ext cx="1152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8064" y="604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 flipV="1">
              <a:off x="3888" y="5328"/>
              <a:ext cx="1296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9936" y="4752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H="1" flipV="1">
              <a:off x="9504" y="4896"/>
              <a:ext cx="4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9504" y="4896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304" y="4608"/>
              <a:ext cx="1440" cy="86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Miriam" pitchFamily="34" charset="-79"/>
                </a:rPr>
                <a:t>להרגיש טוב עם עצמי</a:t>
              </a:r>
              <a:endPara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57288" y="1196752"/>
            <a:ext cx="9047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  צורך                                      </a:t>
            </a:r>
            <a:endParaRPr lang="he-I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228600"/>
            <a:ext cx="84564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Guttman Yad-Brush" pitchFamily="2" charset="-79"/>
                <a:cs typeface="Guttman Yad-Brush" pitchFamily="2" charset="-79"/>
              </a:rPr>
              <a:t>דוגמא</a:t>
            </a:r>
            <a:r>
              <a:rPr lang="he-IL" sz="2400" b="1" dirty="0" smtClean="0"/>
              <a:t>:       כיתה ד'   "הצרצר והנמלה"   שילוב שפה וכישורי חיים</a:t>
            </a:r>
            <a:endParaRPr lang="he-IL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2552" y="813245"/>
            <a:ext cx="3796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ניתוח הקונפליקט הפנימי של הנמלה</a:t>
            </a:r>
          </a:p>
          <a:p>
            <a:r>
              <a:rPr lang="he-IL" b="1" dirty="0" smtClean="0"/>
              <a:t>העברה ויישום הדילמה לחיי יום יום</a:t>
            </a:r>
            <a:endParaRPr lang="he-IL" b="1" dirty="0"/>
          </a:p>
        </p:txBody>
      </p:sp>
      <p:grpSp>
        <p:nvGrpSpPr>
          <p:cNvPr id="22" name="Group 1"/>
          <p:cNvGrpSpPr>
            <a:grpSpLocks/>
          </p:cNvGrpSpPr>
          <p:nvPr/>
        </p:nvGrpSpPr>
        <p:grpSpPr bwMode="auto">
          <a:xfrm>
            <a:off x="155791" y="4378557"/>
            <a:ext cx="5616639" cy="2304256"/>
            <a:chOff x="1092" y="3672"/>
            <a:chExt cx="10323" cy="2808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8784" y="3744"/>
              <a:ext cx="1969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Miriam" pitchFamily="34" charset="-79"/>
                </a:rPr>
                <a:t>לתת לחבר להעתיק שעורי בית</a:t>
              </a:r>
              <a:endPara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328" y="3672"/>
              <a:ext cx="2448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להיות מקובל על חבריי לכיתה.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>
              <a:off x="8064" y="4176"/>
              <a:ext cx="57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8784" y="5616"/>
              <a:ext cx="2631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Miriam" pitchFamily="34" charset="-79"/>
                </a:rPr>
                <a:t>לא לתת לחבר להעתיק שעורי בית</a:t>
              </a:r>
              <a:endPara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328" y="5616"/>
              <a:ext cx="2736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לא לתת שינצלו אותי, לא להיות "</a:t>
              </a:r>
              <a:r>
                <a:rPr lang="he-IL" sz="16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פרייר</a:t>
              </a:r>
              <a:r>
                <a:rPr lang="he-IL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".</a:t>
              </a:r>
              <a:endParaRPr lang="he-IL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3888" y="3960"/>
              <a:ext cx="1152" cy="100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8064" y="6048"/>
              <a:ext cx="57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 flipV="1">
              <a:off x="3888" y="5328"/>
              <a:ext cx="1296" cy="7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9936" y="4752"/>
              <a:ext cx="0" cy="43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 flipV="1">
              <a:off x="9504" y="4896"/>
              <a:ext cx="432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>
              <a:off x="9504" y="4896"/>
              <a:ext cx="0" cy="5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1092" y="4608"/>
              <a:ext cx="2652" cy="10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להרגיש טוב עם עצמי ועם חבריי לכיתה.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672977" y="1301207"/>
            <a:ext cx="660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רצון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16054" y="2228528"/>
            <a:ext cx="996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מטרה</a:t>
            </a:r>
            <a:endParaRPr lang="he-IL" b="1" dirty="0"/>
          </a:p>
        </p:txBody>
      </p:sp>
      <p:sp>
        <p:nvSpPr>
          <p:cNvPr id="38" name="חץ מעוקל שמאלה 37"/>
          <p:cNvSpPr/>
          <p:nvPr/>
        </p:nvSpPr>
        <p:spPr>
          <a:xfrm rot="2635077">
            <a:off x="7053297" y="4593755"/>
            <a:ext cx="723630" cy="1896167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74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9159352"/>
              </p:ext>
            </p:extLst>
          </p:nvPr>
        </p:nvGraphicFramePr>
        <p:xfrm>
          <a:off x="3851920" y="1174656"/>
          <a:ext cx="1306488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488"/>
              </a:tblGrid>
              <a:tr h="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הבנה מעמיקה בבסיס ידע שהוגדר בתכנית הלימודים 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ובנושאי הבחירה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62176"/>
            <a:ext cx="8229600" cy="1143000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הצרצר והנמלה - מערך בדגש </a:t>
            </a:r>
            <a:br>
              <a:rPr lang="he-IL" sz="2800" dirty="0" smtClean="0"/>
            </a:br>
            <a:r>
              <a:rPr lang="he-IL" sz="2800" dirty="0" smtClean="0"/>
              <a:t>למידה משמעותית                 ותפקודי לומד</a:t>
            </a:r>
            <a:endParaRPr lang="he-IL" sz="2800" dirty="0"/>
          </a:p>
        </p:txBody>
      </p:sp>
      <p:sp>
        <p:nvSpPr>
          <p:cNvPr id="4" name="אליפסה 3"/>
          <p:cNvSpPr/>
          <p:nvPr/>
        </p:nvSpPr>
        <p:spPr>
          <a:xfrm>
            <a:off x="3779912" y="1779692"/>
            <a:ext cx="2706960" cy="2366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רלוונטיות</a:t>
            </a:r>
          </a:p>
          <a:p>
            <a:pPr algn="ctr"/>
            <a:r>
              <a:rPr lang="he-IL" dirty="0" err="1" smtClean="0">
                <a:solidFill>
                  <a:srgbClr val="002060"/>
                </a:solidFill>
              </a:rPr>
              <a:t>אתגור</a:t>
            </a:r>
            <a:r>
              <a:rPr lang="he-IL" dirty="0" smtClean="0">
                <a:solidFill>
                  <a:srgbClr val="002060"/>
                </a:solidFill>
              </a:rPr>
              <a:t> - חקר וגלוי:</a:t>
            </a: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מאפייני </a:t>
            </a:r>
            <a:r>
              <a:rPr lang="he-IL" dirty="0">
                <a:solidFill>
                  <a:srgbClr val="002060"/>
                </a:solidFill>
              </a:rPr>
              <a:t>המשל- </a:t>
            </a:r>
            <a:endParaRPr lang="he-IL" dirty="0" smtClean="0">
              <a:solidFill>
                <a:srgbClr val="002060"/>
              </a:solidFill>
            </a:endParaRP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מסר </a:t>
            </a:r>
            <a:r>
              <a:rPr lang="he-IL" dirty="0">
                <a:solidFill>
                  <a:srgbClr val="002060"/>
                </a:solidFill>
              </a:rPr>
              <a:t>גלוי, מסר </a:t>
            </a:r>
            <a:r>
              <a:rPr lang="he-IL" dirty="0" smtClean="0">
                <a:solidFill>
                  <a:srgbClr val="002060"/>
                </a:solidFill>
              </a:rPr>
              <a:t>סמוי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נמשל </a:t>
            </a:r>
            <a:endParaRPr lang="he-IL" dirty="0" smtClean="0">
              <a:solidFill>
                <a:srgbClr val="002060"/>
              </a:solidFill>
            </a:endParaRP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מוסר השכל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4932040" y="3429000"/>
            <a:ext cx="3528392" cy="2808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מעורבות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* דיון בדילמה מן החיים.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* חשיפה לריבוי פתרונות.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* זיהוי סכמה: דיון פנימי בשעת ריב/סכסוך 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* יישום ותרגול סכמה </a:t>
            </a:r>
            <a:r>
              <a:rPr lang="he-IL" b="1" dirty="0" smtClean="0">
                <a:solidFill>
                  <a:srgbClr val="002060"/>
                </a:solidFill>
              </a:rPr>
              <a:t>התנהגותית: "הרצון </a:t>
            </a:r>
            <a:r>
              <a:rPr lang="he-IL" dirty="0">
                <a:solidFill>
                  <a:srgbClr val="002060"/>
                </a:solidFill>
              </a:rPr>
              <a:t>להבין מה </a:t>
            </a:r>
            <a:r>
              <a:rPr lang="he-IL" b="1" dirty="0">
                <a:solidFill>
                  <a:srgbClr val="002060"/>
                </a:solidFill>
              </a:rPr>
              <a:t>הצורך</a:t>
            </a:r>
            <a:r>
              <a:rPr lang="he-IL" dirty="0">
                <a:solidFill>
                  <a:srgbClr val="002060"/>
                </a:solidFill>
              </a:rPr>
              <a:t> שעומד </a:t>
            </a:r>
            <a:r>
              <a:rPr lang="he-IL" dirty="0" smtClean="0">
                <a:solidFill>
                  <a:srgbClr val="002060"/>
                </a:solidFill>
              </a:rPr>
              <a:t>מאחורי הקונפליקט"</a:t>
            </a:r>
          </a:p>
          <a:p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6223560" y="1218848"/>
            <a:ext cx="2706960" cy="2354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ערך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e-IL" dirty="0">
                <a:solidFill>
                  <a:srgbClr val="002060"/>
                </a:solidFill>
              </a:rPr>
              <a:t>מסרים ערכיים </a:t>
            </a:r>
            <a:r>
              <a:rPr lang="he-IL" dirty="0" smtClean="0">
                <a:solidFill>
                  <a:srgbClr val="002060"/>
                </a:solidFill>
              </a:rPr>
              <a:t>וחברתיים במשל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יצירת הקשר לתכנית גישור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יישום במצבי יום-יום בביה"ס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567089"/>
              </p:ext>
            </p:extLst>
          </p:nvPr>
        </p:nvGraphicFramePr>
        <p:xfrm>
          <a:off x="179512" y="1411365"/>
          <a:ext cx="3829512" cy="1025144"/>
        </p:xfrm>
        <a:graphic>
          <a:graphicData uri="http://schemas.openxmlformats.org/drawingml/2006/table">
            <a:tbl>
              <a:tblPr rtl="1" firstRow="1" firstCol="1" bandRow="1" bandCol="1">
                <a:tableStyleId>{5C22544A-7EE6-4342-B048-85BDC9FD1C3A}</a:tableStyleId>
              </a:tblPr>
              <a:tblGrid>
                <a:gridCol w="1858184"/>
                <a:gridCol w="1971328"/>
              </a:tblGrid>
              <a:tr h="0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פיתוח חשיבה ברמות שונות בכל תהליך למידה 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זימון  התנסויות  ביישום  רלוונטי של הנלמד והעברה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עומד בהישגים הנדרשים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מיישם את הנלמד בתחום הדעת למצבים חדשים באותו תחום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מבנה ידע ותובנות ומבטא אותם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038884"/>
              </p:ext>
            </p:extLst>
          </p:nvPr>
        </p:nvGraphicFramePr>
        <p:xfrm>
          <a:off x="35496" y="3284984"/>
          <a:ext cx="4483697" cy="1664716"/>
        </p:xfrm>
        <a:graphic>
          <a:graphicData uri="http://schemas.openxmlformats.org/drawingml/2006/table">
            <a:tbl>
              <a:tblPr rtl="1" firstRow="1" firstCol="1" bandRow="1" bandCol="1">
                <a:tableStyleId>{5C22544A-7EE6-4342-B048-85BDC9FD1C3A}</a:tableStyleId>
              </a:tblPr>
              <a:tblGrid>
                <a:gridCol w="764912"/>
                <a:gridCol w="1722178"/>
                <a:gridCol w="1996607"/>
              </a:tblGrid>
              <a:tr h="162231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חשיבה ביקורתית (קוגניטיבי)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פיתוח אבחנה בין דעות לעובדות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פיתוח היכולת לבחון את אמינות מקורות המידע 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התנסות בדיוני דילמה  המזמנים מעורבות ,שיפוט מוסרי וגיבוש עמדה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שואל שאלות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מציג דילמות ערכיות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בוחן חלופות 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משתמש בנתונים לצורך קבלת החלטות </a:t>
                      </a:r>
                      <a:endParaRPr lang="en-US" sz="10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מביע עמדה מנומקת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486602"/>
              </p:ext>
            </p:extLst>
          </p:nvPr>
        </p:nvGraphicFramePr>
        <p:xfrm>
          <a:off x="179512" y="5391866"/>
          <a:ext cx="5350456" cy="1349502"/>
        </p:xfrm>
        <a:graphic>
          <a:graphicData uri="http://schemas.openxmlformats.org/drawingml/2006/table">
            <a:tbl>
              <a:tblPr rtl="1" firstRow="1" firstCol="1" bandRow="1" bandCol="1">
                <a:tableStyleId>{5C22544A-7EE6-4342-B048-85BDC9FD1C3A}</a:tableStyleId>
              </a:tblPr>
              <a:tblGrid>
                <a:gridCol w="796090"/>
                <a:gridCol w="2134222"/>
                <a:gridCol w="2420144"/>
              </a:tblGrid>
              <a:tr h="86423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>ניהול שיח מכבד ומקדם</a:t>
                      </a:r>
                      <a:endParaRPr lang="en-US" sz="10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>(בין אישי)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תרגול מיומנויות השיח בעולם הממשי ובעולם </a:t>
                      </a:r>
                      <a:r>
                        <a:rPr lang="he-IL" sz="1100" dirty="0" err="1">
                          <a:effectLst/>
                        </a:rPr>
                        <a:t>הוירטואלי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זימון מצבים בהם השיח חיוני לקידום משימה/תהליך בו העניין  והרלוונטיות משותפים  לצדדים המעורבים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משתמש בשיח ליצירת הסכמות, להחלפת דעות/ביצוע משימה/על פי הצורך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מגלה פתיחות וסובלנות לדעות ורעיונות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מקשיב ונותן משוב מכבד ומקדם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מתנהג באופן אתי  במרחב הממשי והווירטואלי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מלבן 2">
            <a:hlinkClick r:id="rId4" action="ppaction://hlinksldjump"/>
          </p:cNvPr>
          <p:cNvSpPr/>
          <p:nvPr/>
        </p:nvSpPr>
        <p:spPr>
          <a:xfrm>
            <a:off x="7812360" y="6309320"/>
            <a:ext cx="93610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53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62176"/>
            <a:ext cx="8229600" cy="1143000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סימטריה סיבובית – כתה ה'  שילוב גיאומטריה ואמנות</a:t>
            </a:r>
            <a:br>
              <a:rPr lang="he-IL" sz="2800" dirty="0" smtClean="0"/>
            </a:br>
            <a:r>
              <a:rPr lang="he-IL" sz="2800" dirty="0" smtClean="0"/>
              <a:t>למידה משמעותית ותפקודי לומד</a:t>
            </a:r>
            <a:endParaRPr lang="he-IL" sz="2800" dirty="0"/>
          </a:p>
        </p:txBody>
      </p:sp>
      <p:sp>
        <p:nvSpPr>
          <p:cNvPr id="4" name="אליפסה 3"/>
          <p:cNvSpPr/>
          <p:nvPr/>
        </p:nvSpPr>
        <p:spPr>
          <a:xfrm>
            <a:off x="1907704" y="1451116"/>
            <a:ext cx="3432855" cy="242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רלוונטיות</a:t>
            </a: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ענין וסקרנות:</a:t>
            </a: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גלוי נוכחותה של סימטריה סיבובית בעולם הסובב:</a:t>
            </a: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טבע, ארכיטקטורה, קישוט ואמנות,  כלים שימושיים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2183261" y="3645024"/>
            <a:ext cx="6349179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מעורבות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חקר וגלוי:</a:t>
            </a: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התנסות חושית פעילה: </a:t>
            </a:r>
            <a:r>
              <a:rPr lang="he-IL" dirty="0">
                <a:solidFill>
                  <a:srgbClr val="002060"/>
                </a:solidFill>
              </a:rPr>
              <a:t>חיפוש מצבי חפיפה בסיבוב שקפים על צורות </a:t>
            </a:r>
            <a:r>
              <a:rPr lang="he-IL" dirty="0" smtClean="0">
                <a:solidFill>
                  <a:srgbClr val="002060"/>
                </a:solidFill>
              </a:rPr>
              <a:t>ניר עם </a:t>
            </a:r>
            <a:r>
              <a:rPr lang="he-IL" dirty="0">
                <a:solidFill>
                  <a:srgbClr val="002060"/>
                </a:solidFill>
              </a:rPr>
              <a:t>ציר </a:t>
            </a:r>
            <a:r>
              <a:rPr lang="he-IL" dirty="0" smtClean="0">
                <a:solidFill>
                  <a:srgbClr val="002060"/>
                </a:solidFill>
              </a:rPr>
              <a:t>מרכזי</a:t>
            </a: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יצירת הגדרה לסימטריה סיבובית מתוך ההתנסות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יצירת מנדלות כביטוי אמנותי לסימטריה סיבובית</a:t>
            </a:r>
          </a:p>
          <a:p>
            <a:pPr algn="ctr"/>
            <a:r>
              <a:rPr lang="he-IL" dirty="0" smtClean="0">
                <a:solidFill>
                  <a:srgbClr val="002060"/>
                </a:solidFill>
              </a:rPr>
              <a:t>משוב שיתופי וניתוח אמנותי-מדעי של </a:t>
            </a:r>
            <a:r>
              <a:rPr lang="he-IL" dirty="0" err="1" smtClean="0">
                <a:solidFill>
                  <a:srgbClr val="002060"/>
                </a:solidFill>
              </a:rPr>
              <a:t>המנדלות</a:t>
            </a:r>
            <a:endParaRPr lang="en-US" dirty="0">
              <a:solidFill>
                <a:srgbClr val="002060"/>
              </a:solidFill>
            </a:endParaRPr>
          </a:p>
          <a:p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5220072" y="1556792"/>
            <a:ext cx="3240360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ערך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גילוי והבנה מה בין שפה מדעית לשפה אמנותית.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מדעית</a:t>
            </a:r>
            <a:r>
              <a:rPr lang="he-IL" dirty="0" smtClean="0">
                <a:solidFill>
                  <a:srgbClr val="002060"/>
                </a:solidFill>
              </a:rPr>
              <a:t> - מדויק, מוסכם, אוניברסלי 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אמנותית</a:t>
            </a:r>
            <a:r>
              <a:rPr lang="he-IL" dirty="0" smtClean="0">
                <a:solidFill>
                  <a:srgbClr val="002060"/>
                </a:solidFill>
              </a:rPr>
              <a:t> - אישי הבעתי נתון לפרשנות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8" name="מלבן 7">
            <a:hlinkClick r:id="rId4" action="ppaction://hlinksldjump"/>
          </p:cNvPr>
          <p:cNvSpPr/>
          <p:nvPr/>
        </p:nvSpPr>
        <p:spPr>
          <a:xfrm>
            <a:off x="683568" y="5962575"/>
            <a:ext cx="93610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06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657318" cy="720080"/>
          </a:xfrm>
        </p:spPr>
        <p:txBody>
          <a:bodyPr>
            <a:normAutofit fontScale="90000"/>
          </a:bodyPr>
          <a:lstStyle/>
          <a:p>
            <a:r>
              <a:rPr lang="he-IL" sz="2400" dirty="0"/>
              <a:t>סימטריה סיבובית – כתה ה'  שילוב חשבון ואמנות</a:t>
            </a:r>
            <a:br>
              <a:rPr lang="he-IL" sz="2400" dirty="0"/>
            </a:br>
            <a:r>
              <a:rPr lang="he-IL" sz="2400" dirty="0"/>
              <a:t>למידה משמעותית ותפקודי לומד</a:t>
            </a:r>
          </a:p>
        </p:txBody>
      </p:sp>
      <p:grpSp>
        <p:nvGrpSpPr>
          <p:cNvPr id="16" name="קבוצה 15"/>
          <p:cNvGrpSpPr/>
          <p:nvPr/>
        </p:nvGrpSpPr>
        <p:grpSpPr>
          <a:xfrm>
            <a:off x="7884367" y="1676807"/>
            <a:ext cx="908455" cy="940481"/>
            <a:chOff x="7288639" y="1569153"/>
            <a:chExt cx="1216152" cy="1216152"/>
          </a:xfrm>
        </p:grpSpPr>
        <p:sp>
          <p:nvSpPr>
            <p:cNvPr id="4" name="טרפז 3"/>
            <p:cNvSpPr/>
            <p:nvPr/>
          </p:nvSpPr>
          <p:spPr>
            <a:xfrm>
              <a:off x="7439515" y="1569153"/>
              <a:ext cx="914400" cy="1216152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טרפז 5"/>
            <p:cNvSpPr/>
            <p:nvPr/>
          </p:nvSpPr>
          <p:spPr>
            <a:xfrm rot="2728777">
              <a:off x="7439515" y="1569153"/>
              <a:ext cx="914400" cy="121615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6156176" y="1706549"/>
            <a:ext cx="1368152" cy="811206"/>
            <a:chOff x="3347864" y="1709177"/>
            <a:chExt cx="1800200" cy="936103"/>
          </a:xfrm>
        </p:grpSpPr>
        <p:sp>
          <p:nvSpPr>
            <p:cNvPr id="10" name="מקבילית 9"/>
            <p:cNvSpPr/>
            <p:nvPr/>
          </p:nvSpPr>
          <p:spPr>
            <a:xfrm>
              <a:off x="3347864" y="1709177"/>
              <a:ext cx="1800200" cy="936103"/>
            </a:xfrm>
            <a:prstGeom prst="parallelogram">
              <a:avLst>
                <a:gd name="adj" fmla="val 708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קבילית 10"/>
            <p:cNvSpPr/>
            <p:nvPr/>
          </p:nvSpPr>
          <p:spPr>
            <a:xfrm rot="925412">
              <a:off x="3347864" y="1709177"/>
              <a:ext cx="1800200" cy="936103"/>
            </a:xfrm>
            <a:prstGeom prst="parallelogram">
              <a:avLst>
                <a:gd name="adj" fmla="val 7085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4797152" y="1556792"/>
            <a:ext cx="1152128" cy="995752"/>
            <a:chOff x="3419872" y="1569152"/>
            <a:chExt cx="1152128" cy="995752"/>
          </a:xfrm>
        </p:grpSpPr>
        <p:sp>
          <p:nvSpPr>
            <p:cNvPr id="14" name="יהלום 13"/>
            <p:cNvSpPr/>
            <p:nvPr/>
          </p:nvSpPr>
          <p:spPr>
            <a:xfrm>
              <a:off x="3419872" y="1569153"/>
              <a:ext cx="1152128" cy="99575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יהלום 14"/>
            <p:cNvSpPr/>
            <p:nvPr/>
          </p:nvSpPr>
          <p:spPr>
            <a:xfrm rot="1097617">
              <a:off x="3419872" y="1569152"/>
              <a:ext cx="1152128" cy="995751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אליפסה 17"/>
          <p:cNvSpPr/>
          <p:nvPr/>
        </p:nvSpPr>
        <p:spPr>
          <a:xfrm>
            <a:off x="3491880" y="1844823"/>
            <a:ext cx="890077" cy="792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3844625" y="1755199"/>
            <a:ext cx="890077" cy="79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3419872" y="1124744"/>
            <a:ext cx="54904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err="1" smtClean="0">
                <a:solidFill>
                  <a:schemeClr val="tx2">
                    <a:lumMod val="50000"/>
                  </a:schemeClr>
                </a:solidFill>
              </a:rPr>
              <a:t>נסוי</a:t>
            </a:r>
            <a:r>
              <a:rPr lang="he-IL" sz="1600" b="1" dirty="0" smtClean="0">
                <a:solidFill>
                  <a:schemeClr val="tx2">
                    <a:lumMod val="50000"/>
                  </a:schemeClr>
                </a:solidFill>
              </a:rPr>
              <a:t> פעיל בזוגות  /  דיון ברביעיות ,שאילת שאלות עד מציאת הגדרה לסימטריה סיבובית  </a:t>
            </a:r>
            <a:r>
              <a:rPr lang="he-IL" sz="1200" b="1" dirty="0" smtClean="0">
                <a:solidFill>
                  <a:schemeClr val="tx2">
                    <a:lumMod val="50000"/>
                  </a:schemeClr>
                </a:solidFill>
              </a:rPr>
              <a:t>(דוגמה תמציתית) </a:t>
            </a:r>
            <a:endParaRPr lang="he-IL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7563" y="2717627"/>
            <a:ext cx="15729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טרפז –שעור קודם:</a:t>
            </a:r>
          </a:p>
          <a:p>
            <a:pPr algn="ctr"/>
            <a:r>
              <a:rPr lang="he-IL" sz="1200" dirty="0" smtClean="0"/>
              <a:t>סימטריה </a:t>
            </a:r>
            <a:r>
              <a:rPr lang="he-IL" sz="1200" dirty="0" err="1" smtClean="0"/>
              <a:t>שיקופית</a:t>
            </a:r>
            <a:r>
              <a:rPr lang="he-IL" sz="1200" dirty="0" smtClean="0"/>
              <a:t> </a:t>
            </a:r>
          </a:p>
          <a:p>
            <a:pPr algn="ctr"/>
            <a:r>
              <a:rPr lang="he-IL" sz="1200" dirty="0" smtClean="0"/>
              <a:t>רק </a:t>
            </a:r>
            <a:r>
              <a:rPr lang="he-IL" sz="1200" b="1" dirty="0" smtClean="0"/>
              <a:t>מצב חפיפה אחד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7812" y="2708200"/>
            <a:ext cx="11500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מעוין –</a:t>
            </a:r>
          </a:p>
          <a:p>
            <a:r>
              <a:rPr lang="he-IL" sz="1200" dirty="0" smtClean="0"/>
              <a:t>2 מצבי חפיפה</a:t>
            </a:r>
            <a:endParaRPr lang="he-IL" sz="12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096746" y="2717627"/>
            <a:ext cx="10438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רבוע</a:t>
            </a:r>
          </a:p>
          <a:p>
            <a:r>
              <a:rPr lang="he-IL" sz="1200" dirty="0" smtClean="0"/>
              <a:t>4 מצבי חפיפה</a:t>
            </a:r>
            <a:endParaRPr lang="he-IL" sz="12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635897" y="2717627"/>
            <a:ext cx="1403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עגול</a:t>
            </a:r>
          </a:p>
          <a:p>
            <a:r>
              <a:rPr lang="he-IL" sz="1200" dirty="0" smtClean="0"/>
              <a:t>אין סוף מצבי חפיפה</a:t>
            </a:r>
            <a:endParaRPr lang="he-IL" sz="1200" b="1" dirty="0" smtClean="0"/>
          </a:p>
        </p:txBody>
      </p:sp>
      <p:pic>
        <p:nvPicPr>
          <p:cNvPr id="32" name="תמונה 31" descr="https://lh3.googleusercontent.com/RTsVfSUgabK3LysZ6udsBvG9yYhPBmeOpg_eRokP-LPnZ9I-sFctGqlBtRFLEhxssLaN_sqNgEz79AGsjuZXMhaWQarO2bwP9EWtAdxp0LmB577acGYLWptlxyd98kOyWNh2FZ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79" b="10310"/>
          <a:stretch/>
        </p:blipFill>
        <p:spPr bwMode="auto">
          <a:xfrm>
            <a:off x="7599093" y="4174333"/>
            <a:ext cx="1320790" cy="823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337917" y="3573016"/>
            <a:ext cx="54904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chemeClr val="tx2">
                    <a:lumMod val="50000"/>
                  </a:schemeClr>
                </a:solidFill>
              </a:rPr>
              <a:t>הילדים יחפשו  דוגמאות לנוכחות סימטריה  סיבובית בתופעות טבע, ארכיטקטורה אמנות, קישוט וחיי </a:t>
            </a:r>
            <a:r>
              <a:rPr lang="he-IL" sz="1600" b="1" dirty="0" err="1" smtClean="0">
                <a:solidFill>
                  <a:schemeClr val="tx2">
                    <a:lumMod val="50000"/>
                  </a:schemeClr>
                </a:solidFill>
              </a:rPr>
              <a:t>ימיום</a:t>
            </a:r>
            <a:r>
              <a:rPr lang="he-IL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he-IL" sz="1200" b="1" dirty="0" smtClean="0">
                <a:solidFill>
                  <a:schemeClr val="tx2">
                    <a:lumMod val="50000"/>
                  </a:schemeClr>
                </a:solidFill>
              </a:rPr>
              <a:t>(דוגמאות )</a:t>
            </a:r>
            <a:endParaRPr lang="he-IL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" name="תמונה 33" descr="https://lh6.googleusercontent.com/0JSi7rJ-jO2BAJIjGKT_prof6SGer5bFg8RifbzCPfOf4m3Q3GVGXAmxS2BVD82bnetpLOY7hLuXqGxeXrElrfSuNQvNJ8dPbzXKVzNJgEB1mSt-rU1GhixjJxgmaOrfbNFesF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97" b="14672"/>
          <a:stretch/>
        </p:blipFill>
        <p:spPr bwMode="auto">
          <a:xfrm>
            <a:off x="6800734" y="4174334"/>
            <a:ext cx="727107" cy="823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5" name="תמונה 34" descr="https://lh4.googleusercontent.com/-C3uam_B2GZirOz72f-kYDO2mwTGD9pnjJ_SId30HOj0SpeCT7jIiIO7xML5LCG7Rq4KAMPIPzRa_ID7_vg9ljtABD0OGJkaWMTlGBZI_L08RHmLtRSw9DcrHGEfF2P3GIDAioc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42" b="18532"/>
          <a:stretch/>
        </p:blipFill>
        <p:spPr bwMode="auto">
          <a:xfrm>
            <a:off x="5823886" y="4188940"/>
            <a:ext cx="920587" cy="823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" name="תמונה 36" descr="תוצאת תמונה עבור פרחים סגולים תמונה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59" t="28867" r="10811" b="19072"/>
          <a:stretch/>
        </p:blipFill>
        <p:spPr bwMode="auto">
          <a:xfrm>
            <a:off x="8106005" y="5157192"/>
            <a:ext cx="824244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" name="תמונה 37" descr="http://www.g-flowers.co.il/components/com_virtuemart/shop_image/product/_________________4d1761a41a50a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27" t="43822" r="22687" b="31853"/>
          <a:stretch/>
        </p:blipFill>
        <p:spPr bwMode="auto">
          <a:xfrm>
            <a:off x="7164288" y="5157192"/>
            <a:ext cx="869610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9" name="תמונה 38"/>
          <p:cNvPicPr/>
          <p:nvPr/>
        </p:nvPicPr>
        <p:blipFill rotWithShape="1">
          <a:blip r:embed="rId8" cstate="print"/>
          <a:srcRect l="52551" t="59594" r="39684" b="31151"/>
          <a:stretch/>
        </p:blipFill>
        <p:spPr bwMode="auto">
          <a:xfrm>
            <a:off x="6372200" y="5157192"/>
            <a:ext cx="744546" cy="710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" name="תמונה 39" descr="http://4.bp.blogspot.com/-rzsSB1a7ThA/VRuZqH_Y7VI/AAAAAAAADY8/Rd_YgzjzJcY/s1600/%D7%9E%D7%A0%D7%93%D7%9C%D7%94%2B%D7%AA%D7%9E%D7%A0%D7%95%D7%9F%2B%D7%91%D7%9C%D7%95%D7%92%2B%D7%9E%D7%92%D7%95%D7%95%D7%9F%2B%D7%9C%D7%A6%D7%A8%D7%9B%D7%9F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40"/>
          <a:stretch/>
        </p:blipFill>
        <p:spPr bwMode="auto">
          <a:xfrm>
            <a:off x="3851920" y="4149080"/>
            <a:ext cx="832947" cy="808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1" name="תמונה 40" descr="http://4.bp.blogspot.com/-rzsSB1a7ThA/VRuZqH_Y7VI/AAAAAAAADY8/Rd_YgzjzJcY/s1600/%D7%9E%D7%A0%D7%93%D7%9C%D7%94%2B%D7%AA%D7%9E%D7%A0%D7%95%D7%9F%2B%D7%91%D7%9C%D7%95%D7%92%2B%D7%9E%D7%92%D7%95%D7%95%D7%9F%2B%D7%9C%D7%A6%D7%A8%D7%9B%D7%9F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66"/>
          <a:stretch/>
        </p:blipFill>
        <p:spPr bwMode="auto">
          <a:xfrm>
            <a:off x="5508104" y="5157193"/>
            <a:ext cx="800530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697806" y="4149080"/>
            <a:ext cx="10871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מה משותף למבנים.</a:t>
            </a:r>
          </a:p>
          <a:p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מה תורמת צורת העגול</a:t>
            </a:r>
            <a:endParaRPr lang="he-IL" sz="12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44" name="תמונה 43" descr="תוצאת תמונה עבור כוסות וצלחות תמונה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41" t="6413" r="6404"/>
          <a:stretch/>
        </p:blipFill>
        <p:spPr bwMode="auto">
          <a:xfrm>
            <a:off x="4697806" y="5162343"/>
            <a:ext cx="754994" cy="70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5" name="תמונה 44" descr="http://www.getit.co.il/Products/Huge/45044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37" b="12879"/>
          <a:stretch/>
        </p:blipFill>
        <p:spPr bwMode="auto">
          <a:xfrm>
            <a:off x="3719751" y="5180673"/>
            <a:ext cx="922377" cy="673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91880" y="6021288"/>
            <a:ext cx="20162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מה תורמת סימטריה סיבובית לכלים שימושיים</a:t>
            </a:r>
            <a:endParaRPr lang="he-IL" sz="12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274393" y="1194133"/>
            <a:ext cx="2819353" cy="17543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e-IL" u="sng" dirty="0" smtClean="0">
                <a:solidFill>
                  <a:schemeClr val="accent1">
                    <a:lumMod val="50000"/>
                  </a:schemeClr>
                </a:solidFill>
              </a:rPr>
              <a:t>תפקוד </a:t>
            </a:r>
            <a:r>
              <a:rPr lang="he-IL" u="sng" dirty="0" err="1" smtClean="0">
                <a:solidFill>
                  <a:schemeClr val="accent1">
                    <a:lumMod val="50000"/>
                  </a:schemeClr>
                </a:solidFill>
              </a:rPr>
              <a:t>קוגנטיבי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חקירה וגלוי</a:t>
            </a:r>
          </a:p>
          <a:p>
            <a:pPr lvl="0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ניתוח  ויישום הידע</a:t>
            </a:r>
          </a:p>
          <a:p>
            <a:pPr lvl="0"/>
            <a:r>
              <a:rPr lang="he-IL" u="sng" dirty="0" smtClean="0">
                <a:solidFill>
                  <a:schemeClr val="accent1">
                    <a:lumMod val="50000"/>
                  </a:schemeClr>
                </a:solidFill>
              </a:rPr>
              <a:t>תפקוד מטה </a:t>
            </a:r>
            <a:r>
              <a:rPr lang="he-IL" u="sng" dirty="0" err="1">
                <a:solidFill>
                  <a:schemeClr val="accent1">
                    <a:lumMod val="50000"/>
                  </a:schemeClr>
                </a:solidFill>
              </a:rPr>
              <a:t>קוגנטיבי</a:t>
            </a:r>
            <a:r>
              <a:rPr lang="he-IL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נווט  למידה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באמצעות חשיבה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על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אסטרטגיות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בהן השתמש</a:t>
            </a:r>
            <a:r>
              <a:rPr lang="he-IL" dirty="0"/>
              <a:t>.</a:t>
            </a:r>
            <a:endParaRPr lang="en-US" dirty="0"/>
          </a:p>
        </p:txBody>
      </p:sp>
      <p:sp>
        <p:nvSpPr>
          <p:cNvPr id="48" name="מלבן 47"/>
          <p:cNvSpPr/>
          <p:nvPr/>
        </p:nvSpPr>
        <p:spPr>
          <a:xfrm>
            <a:off x="642095" y="3868057"/>
            <a:ext cx="2286000" cy="17543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e-IL" u="sng" dirty="0" smtClean="0">
                <a:solidFill>
                  <a:schemeClr val="accent1">
                    <a:lumMod val="50000"/>
                  </a:schemeClr>
                </a:solidFill>
              </a:rPr>
              <a:t>תפקוד </a:t>
            </a:r>
            <a:r>
              <a:rPr lang="he-IL" u="sng" dirty="0" err="1" smtClean="0">
                <a:solidFill>
                  <a:schemeClr val="accent1">
                    <a:lumMod val="50000"/>
                  </a:schemeClr>
                </a:solidFill>
              </a:rPr>
              <a:t>קוגנטיבי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השערה , חקירה , </a:t>
            </a: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ניתוח, יישום הידע</a:t>
            </a:r>
          </a:p>
          <a:p>
            <a:pPr lvl="0"/>
            <a:r>
              <a:rPr lang="he-IL" u="sng" dirty="0" smtClean="0">
                <a:solidFill>
                  <a:schemeClr val="accent1">
                    <a:lumMod val="50000"/>
                  </a:schemeClr>
                </a:solidFill>
              </a:rPr>
              <a:t>תפקוד מטה </a:t>
            </a:r>
            <a:r>
              <a:rPr lang="he-IL" u="sng" dirty="0" err="1">
                <a:solidFill>
                  <a:schemeClr val="accent1">
                    <a:lumMod val="50000"/>
                  </a:schemeClr>
                </a:solidFill>
              </a:rPr>
              <a:t>קוגנטיבי</a:t>
            </a:r>
            <a:r>
              <a:rPr lang="he-IL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חשיבה  על </a:t>
            </a:r>
          </a:p>
          <a:p>
            <a:pPr lvl="0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משמעות הידע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8652" y="6093296"/>
            <a:ext cx="34221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(</a:t>
            </a:r>
            <a:r>
              <a:rPr lang="he-IL" sz="1200" b="1" dirty="0" smtClean="0">
                <a:solidFill>
                  <a:schemeClr val="accent1">
                    <a:lumMod val="50000"/>
                  </a:schemeClr>
                </a:solidFill>
              </a:rPr>
              <a:t>הערה: על שולחן המורה תצוגה מתחילת </a:t>
            </a:r>
            <a:r>
              <a:rPr lang="he-IL" sz="1200" b="1" dirty="0" err="1" smtClean="0">
                <a:solidFill>
                  <a:schemeClr val="accent1">
                    <a:lumMod val="50000"/>
                  </a:schemeClr>
                </a:solidFill>
              </a:rPr>
              <a:t>השעור</a:t>
            </a:r>
            <a:r>
              <a:rPr lang="he-IL" sz="1200" b="1" dirty="0" smtClean="0">
                <a:solidFill>
                  <a:schemeClr val="accent1">
                    <a:lumMod val="50000"/>
                  </a:schemeClr>
                </a:solidFill>
              </a:rPr>
              <a:t>, ללא הסבר, </a:t>
            </a:r>
            <a:r>
              <a:rPr lang="he-IL" sz="1200" b="1" dirty="0" err="1" smtClean="0">
                <a:solidFill>
                  <a:schemeClr val="accent1">
                    <a:lumMod val="50000"/>
                  </a:schemeClr>
                </a:solidFill>
              </a:rPr>
              <a:t>כגרוי</a:t>
            </a:r>
            <a:r>
              <a:rPr lang="he-IL" sz="1200" b="1" dirty="0" smtClean="0">
                <a:solidFill>
                  <a:schemeClr val="accent1">
                    <a:lumMod val="50000"/>
                  </a:schemeClr>
                </a:solidFill>
              </a:rPr>
              <a:t> לסקרנות: סיר , ספל, פרחים, תחרה, אריח קישוטי,  תמונת בית כנסת...)</a:t>
            </a:r>
            <a:endParaRPr lang="he-IL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מלבן 42">
            <a:hlinkClick r:id="rId13" action="ppaction://hlinksldjump"/>
          </p:cNvPr>
          <p:cNvSpPr/>
          <p:nvPr/>
        </p:nvSpPr>
        <p:spPr>
          <a:xfrm>
            <a:off x="467544" y="6252120"/>
            <a:ext cx="93610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55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הבונים - לוג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4756" y="5517232"/>
            <a:ext cx="856312" cy="1021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899592" y="548680"/>
            <a:ext cx="7406640" cy="202560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he-IL" sz="7000" b="1" dirty="0" smtClean="0"/>
              <a:t>בית ספר ניסויי "הבונים"</a:t>
            </a:r>
            <a:br>
              <a:rPr lang="he-IL" sz="7000" b="1" dirty="0" smtClean="0"/>
            </a:br>
            <a:r>
              <a:rPr lang="he-IL" sz="7000" b="1" dirty="0" smtClean="0"/>
              <a:t>תשע"ו</a:t>
            </a:r>
            <a:br>
              <a:rPr lang="he-IL" sz="7000" b="1" dirty="0" smtClean="0"/>
            </a:br>
            <a:r>
              <a:rPr lang="he-IL" sz="6000" b="1" dirty="0" smtClean="0"/>
              <a:t/>
            </a:r>
            <a:br>
              <a:rPr lang="he-IL" sz="6000" b="1" dirty="0" smtClean="0"/>
            </a:br>
            <a:endParaRPr lang="he-IL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991" y="2100912"/>
            <a:ext cx="856984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</a:rPr>
              <a:t>תכנית עבודה -</a:t>
            </a:r>
          </a:p>
          <a:p>
            <a:pPr algn="ctr"/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</a:rPr>
              <a:t>יעדים וכלים</a:t>
            </a:r>
          </a:p>
          <a:p>
            <a:pPr algn="ctr"/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</a:rPr>
              <a:t>להטמעת תפקודי לומד</a:t>
            </a:r>
          </a:p>
          <a:p>
            <a:pPr algn="ctr"/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</a:rPr>
              <a:t>לטיפוח למידה משמעותית</a:t>
            </a:r>
          </a:p>
          <a:p>
            <a:pPr algn="ctr"/>
            <a:endParaRPr lang="he-IL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</a:rPr>
              <a:t>אתגרים </a:t>
            </a:r>
            <a:r>
              <a:rPr lang="he-IL" sz="3600" b="1" dirty="0" err="1" smtClean="0">
                <a:solidFill>
                  <a:schemeClr val="accent2">
                    <a:lumMod val="50000"/>
                  </a:schemeClr>
                </a:solidFill>
              </a:rPr>
              <a:t>לתשע"ו</a:t>
            </a:r>
            <a:endParaRPr lang="he-IL" sz="3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41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657318" cy="720080"/>
          </a:xfrm>
        </p:spPr>
        <p:txBody>
          <a:bodyPr>
            <a:normAutofit fontScale="90000"/>
          </a:bodyPr>
          <a:lstStyle/>
          <a:p>
            <a:r>
              <a:rPr lang="he-IL" sz="2400" dirty="0"/>
              <a:t>סימטריה סיבובית – כתה ה'  שילוב חשבון ואמנות</a:t>
            </a:r>
            <a:br>
              <a:rPr lang="he-IL" sz="2400" dirty="0"/>
            </a:br>
            <a:r>
              <a:rPr lang="he-IL" sz="2400" dirty="0"/>
              <a:t>למידה משמעותית ותפקודי לומד</a:t>
            </a:r>
          </a:p>
        </p:txBody>
      </p:sp>
      <p:pic>
        <p:nvPicPr>
          <p:cNvPr id="26" name="תמונה 25" descr="http://i1.wp.com/mandalavered.co.il/wp-content/uploads/2015/05/%D7%A6%D7%91%D7%A2%D7%95%D7%A0%D7%99%D7%AA-%D7%97%D7%93%D7%A9%D7%94-%D7%A9%D7%9C%D7%91-%D7%9C%D7%90%D7%AA%D7%A8-21.jpg?resize=567%2C56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780" y="2924944"/>
            <a:ext cx="100555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תמונה 26" descr="http://www.zichronyaacov.co.il/vault/Blogs/t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563" y="2924944"/>
            <a:ext cx="99688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תמונה 27" descr="http://www.iris-art.co.il/UserFiles/Image/cat_13740530285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564" y="2924945"/>
            <a:ext cx="1039660" cy="9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תמונה 28" descr="http://shinoy.co.il/wp-content/uploads/2012/09/%D7%9E%D7%A0%D7%93%D7%9C%D7%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508" y="2994015"/>
            <a:ext cx="1072556" cy="86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915816" y="1628800"/>
            <a:ext cx="578301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chemeClr val="tx2">
                    <a:lumMod val="50000"/>
                  </a:schemeClr>
                </a:solidFill>
              </a:rPr>
              <a:t>התלמידים יציירו מנדלות צבעוניות, באופן חפשי,  עפ"י החוקיות שלמדו</a:t>
            </a:r>
          </a:p>
          <a:p>
            <a:r>
              <a:rPr lang="he-IL" sz="1600" b="1" dirty="0" smtClean="0">
                <a:solidFill>
                  <a:schemeClr val="tx2">
                    <a:lumMod val="50000"/>
                  </a:schemeClr>
                </a:solidFill>
              </a:rPr>
              <a:t>משוב משותף </a:t>
            </a:r>
            <a:r>
              <a:rPr lang="he-IL" sz="1600" b="1" dirty="0" err="1" smtClean="0">
                <a:solidFill>
                  <a:schemeClr val="tx2">
                    <a:lumMod val="50000"/>
                  </a:schemeClr>
                </a:solidFill>
              </a:rPr>
              <a:t>למנדלות</a:t>
            </a:r>
            <a:r>
              <a:rPr lang="he-IL" sz="1600" b="1" dirty="0" smtClean="0">
                <a:solidFill>
                  <a:schemeClr val="tx2">
                    <a:lumMod val="50000"/>
                  </a:schemeClr>
                </a:solidFill>
              </a:rPr>
              <a:t> שציירו הילדים וניתוח אמנותי-מדעי כיצד משפיע צבע, ומקצב על  מספר מצבי חפיפה ועל ההבעה </a:t>
            </a:r>
            <a:r>
              <a:rPr lang="he-IL" sz="1600" b="1" dirty="0" err="1" smtClean="0">
                <a:solidFill>
                  <a:schemeClr val="tx2">
                    <a:lumMod val="50000"/>
                  </a:schemeClr>
                </a:solidFill>
              </a:rPr>
              <a:t>והאוירה</a:t>
            </a:r>
            <a:r>
              <a:rPr lang="he-IL" sz="1600" b="1" dirty="0" smtClean="0">
                <a:solidFill>
                  <a:schemeClr val="tx2">
                    <a:lumMod val="50000"/>
                  </a:schemeClr>
                </a:solidFill>
              </a:rPr>
              <a:t> של </a:t>
            </a:r>
            <a:r>
              <a:rPr lang="he-IL" sz="1600" b="1" dirty="0" err="1" smtClean="0">
                <a:solidFill>
                  <a:schemeClr val="tx2">
                    <a:lumMod val="50000"/>
                  </a:schemeClr>
                </a:solidFill>
              </a:rPr>
              <a:t>המנדלה</a:t>
            </a:r>
            <a:endParaRPr lang="he-IL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4948" y="3115997"/>
            <a:ext cx="91795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uttman Yad-Brush" pitchFamily="2" charset="-79"/>
                <a:cs typeface="Guttman Yad-Brush" pitchFamily="2" charset="-79"/>
              </a:rPr>
              <a:t>במה שונה מנדלה זו מן האחרות</a:t>
            </a:r>
            <a:endParaRPr lang="he-IL" sz="10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424" y="1430774"/>
            <a:ext cx="2459459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lvl="0"/>
            <a:r>
              <a:rPr lang="he-IL" u="sng" dirty="0" smtClean="0">
                <a:solidFill>
                  <a:schemeClr val="accent1">
                    <a:lumMod val="50000"/>
                  </a:schemeClr>
                </a:solidFill>
              </a:rPr>
              <a:t>תפקוד </a:t>
            </a:r>
            <a:r>
              <a:rPr lang="he-IL" u="sng" dirty="0" err="1" smtClean="0">
                <a:solidFill>
                  <a:schemeClr val="accent1">
                    <a:lumMod val="50000"/>
                  </a:schemeClr>
                </a:solidFill>
              </a:rPr>
              <a:t>קוגנטיבי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יצירתיות</a:t>
            </a:r>
          </a:p>
          <a:p>
            <a:pPr lvl="0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יישום הידע</a:t>
            </a:r>
          </a:p>
          <a:p>
            <a:pPr lvl="0"/>
            <a:endParaRPr lang="he-IL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u="sng" dirty="0" smtClean="0">
                <a:solidFill>
                  <a:schemeClr val="accent1">
                    <a:lumMod val="50000"/>
                  </a:schemeClr>
                </a:solidFill>
              </a:rPr>
              <a:t>תפקוד מטה </a:t>
            </a:r>
            <a:r>
              <a:rPr lang="he-IL" u="sng" dirty="0" err="1">
                <a:solidFill>
                  <a:schemeClr val="accent1">
                    <a:lumMod val="50000"/>
                  </a:schemeClr>
                </a:solidFill>
              </a:rPr>
              <a:t>קוגנטיבי</a:t>
            </a:r>
            <a:r>
              <a:rPr lang="he-IL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 err="1" smtClean="0">
                <a:solidFill>
                  <a:schemeClr val="accent1">
                    <a:lumMod val="50000"/>
                  </a:schemeClr>
                </a:solidFill>
              </a:rPr>
              <a:t>נתוח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 טעויות</a:t>
            </a: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נווט למידה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באמצעות חשיבה על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</a:rPr>
              <a:t>משמעות הידע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ועל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תהליכים, 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ו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אסטרטגיות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בהן השתמש.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e-I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מלבן 10">
            <a:hlinkClick r:id="rId7" action="ppaction://hlinksldjump"/>
          </p:cNvPr>
          <p:cNvSpPr/>
          <p:nvPr/>
        </p:nvSpPr>
        <p:spPr>
          <a:xfrm>
            <a:off x="899592" y="6123545"/>
            <a:ext cx="93610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07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  <a:latin typeface="Guttman Mantova" pitchFamily="2" charset="-79"/>
                <a:cs typeface="Guttman Mantova" pitchFamily="2" charset="-79"/>
              </a:rPr>
              <a:t>ערכים ותפקודים </a:t>
            </a:r>
            <a:br>
              <a:rPr lang="he-IL" sz="2800" b="1" dirty="0" smtClean="0">
                <a:solidFill>
                  <a:schemeClr val="accent2">
                    <a:lumMod val="50000"/>
                  </a:schemeClr>
                </a:solidFill>
                <a:latin typeface="Guttman Mantova" pitchFamily="2" charset="-79"/>
                <a:cs typeface="Guttman Mantova" pitchFamily="2" charset="-79"/>
              </a:rPr>
            </a:b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  <a:latin typeface="Guttman Mantova" pitchFamily="2" charset="-79"/>
                <a:cs typeface="Guttman Mantova" pitchFamily="2" charset="-79"/>
              </a:rPr>
              <a:t>להארת נקודות חוזק ועוצמה בכל תלמיד </a:t>
            </a:r>
            <a:endParaRPr lang="he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8643998" cy="5286412"/>
          </a:xfrm>
        </p:spPr>
        <p:txBody>
          <a:bodyPr>
            <a:normAutofit fontScale="55000" lnSpcReduction="20000"/>
          </a:bodyPr>
          <a:lstStyle/>
          <a:p>
            <a:r>
              <a:rPr lang="he-IL" sz="2900" b="1" dirty="0" smtClean="0">
                <a:solidFill>
                  <a:srgbClr val="C00000"/>
                </a:solidFill>
              </a:rPr>
              <a:t>'חשיבה טובה', כדרך חיים,  יכולה להיות מאופיינת במרכיבים רבים ומגוונים , (הרפז, </a:t>
            </a:r>
            <a:r>
              <a:rPr lang="he-IL" sz="2900" b="1" dirty="0" err="1" smtClean="0">
                <a:solidFill>
                  <a:srgbClr val="C00000"/>
                </a:solidFill>
              </a:rPr>
              <a:t>פרקינס</a:t>
            </a:r>
            <a:r>
              <a:rPr lang="he-IL" sz="2900" b="1" dirty="0" smtClean="0">
                <a:solidFill>
                  <a:srgbClr val="C00000"/>
                </a:solidFill>
              </a:rPr>
              <a:t>) :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תגובה מותאמת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אומץ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הנמקה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נגיעה בגופו של </a:t>
            </a:r>
            <a:r>
              <a:rPr lang="he-IL" sz="2900" b="1" dirty="0" err="1" smtClean="0">
                <a:solidFill>
                  <a:schemeClr val="tx2">
                    <a:lumMod val="75000"/>
                  </a:schemeClr>
                </a:solidFill>
              </a:rPr>
              <a:t>ענין</a:t>
            </a: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יושר,  הגינות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מוכנות להשעות שיפוט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הבנה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סובלנות לעמימות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דמיון יצירתי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השקפת עולם הומניסטית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מחויבות לערכים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אכפתיות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יחס כבוד ללא התנשאות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אמפטיה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רגישות להקשר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חוש חברתי  </a:t>
            </a:r>
          </a:p>
          <a:p>
            <a:pPr algn="r">
              <a:lnSpc>
                <a:spcPct val="120000"/>
              </a:lnSpc>
            </a:pPr>
            <a:r>
              <a:rPr lang="he-IL" sz="29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יכולת קבלת החלטות  </a:t>
            </a:r>
            <a:endParaRPr lang="he-IL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324" y="2039893"/>
            <a:ext cx="7643866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הבעת רגשות,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שליטה ברגשות 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שליטה בדעות –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מודעות והכרה בהיותן מועדות לטעות</a:t>
            </a:r>
          </a:p>
          <a:p>
            <a:r>
              <a:rPr lang="he-IL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אמפטיה</a:t>
            </a:r>
          </a:p>
          <a:p>
            <a:r>
              <a:rPr lang="he-IL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סובלנות </a:t>
            </a:r>
          </a:p>
          <a:p>
            <a:endParaRPr lang="he-IL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כישורים קוגניטיביים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עיבוד מידע ביעילות 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נכונות לבחון הנחות יסוד</a:t>
            </a:r>
          </a:p>
          <a:p>
            <a:endParaRPr lang="he-IL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תכנון מראש 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ספונטניות  </a:t>
            </a:r>
          </a:p>
          <a:p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גמישות</a:t>
            </a:r>
          </a:p>
          <a:p>
            <a:r>
              <a:rPr lang="he-IL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התמדה</a:t>
            </a:r>
          </a:p>
          <a:p>
            <a:r>
              <a:rPr lang="he-IL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חריצות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dirty="0" smtClean="0"/>
              <a:t>                                                         </a:t>
            </a:r>
            <a:r>
              <a:rPr lang="he-IL" sz="1600" b="1" dirty="0" smtClean="0">
                <a:solidFill>
                  <a:schemeClr val="accent2">
                    <a:lumMod val="50000"/>
                  </a:schemeClr>
                </a:solidFill>
              </a:rPr>
              <a:t>הומור</a:t>
            </a:r>
            <a:endParaRPr lang="he-IL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86970">
            <a:off x="297756" y="1883587"/>
            <a:ext cx="2788241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דוגמה מתוך דיון מליאה</a:t>
            </a:r>
            <a:endParaRPr lang="he-IL" sz="2000" b="1" dirty="0"/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251520" y="6294040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48680"/>
            <a:ext cx="31683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דוגמה:</a:t>
            </a:r>
          </a:p>
          <a:p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גלויה אישית  - לחיזוק תפקוד של </a:t>
            </a:r>
          </a:p>
          <a:p>
            <a:pPr algn="ctr"/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שיח מכבד</a:t>
            </a: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    אחריות</a:t>
            </a: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    חריצות</a:t>
            </a:r>
          </a:p>
          <a:p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הדגשת דוגמה 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ספציפית </a:t>
            </a:r>
            <a:r>
              <a:rPr lang="he-IL" b="1" dirty="0" err="1" smtClean="0">
                <a:solidFill>
                  <a:schemeClr val="accent2">
                    <a:lumMod val="50000"/>
                  </a:schemeClr>
                </a:solidFill>
              </a:rPr>
              <a:t>אמיתית</a:t>
            </a:r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תיבת טקסט 2"/>
          <p:cNvSpPr txBox="1">
            <a:spLocks noChangeArrowheads="1"/>
          </p:cNvSpPr>
          <p:nvPr/>
        </p:nvSpPr>
        <p:spPr bwMode="auto">
          <a:xfrm flipH="1">
            <a:off x="4211960" y="227152"/>
            <a:ext cx="4437630" cy="640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he-IL" sz="1200" dirty="0">
                <a:effectLst/>
                <a:cs typeface="Guttman Calligraphic"/>
              </a:rPr>
              <a:t> </a:t>
            </a:r>
            <a:endParaRPr lang="en-US" dirty="0">
              <a:effectLst/>
            </a:endParaRPr>
          </a:p>
          <a:p>
            <a:pPr algn="ctr" rtl="1">
              <a:lnSpc>
                <a:spcPct val="150000"/>
              </a:lnSpc>
            </a:pPr>
            <a:r>
              <a:rPr lang="he-IL" sz="1200" dirty="0">
                <a:effectLst/>
                <a:cs typeface="Guttman Calligraphic"/>
              </a:rPr>
              <a:t> </a:t>
            </a:r>
            <a:endParaRPr lang="en-US" dirty="0">
              <a:effectLst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שירה היקרה,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ברצוני לשבח אותך על חריצותך, נחישותך ונכונותך לתרום ממרצך, כוחך ורעיונותייך.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קיבלת על עצמך תפקיד מאוד רציני ואחראי </a:t>
            </a:r>
            <a:endParaRPr lang="he-IL" sz="1400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של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חגיגת יום הולדת לילדי החודש.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המשימה </a:t>
            </a:r>
            <a:r>
              <a:rPr lang="he-IL" sz="1400" dirty="0" err="1" smtClean="0">
                <a:effectLst/>
                <a:latin typeface="Guttman Yad-Brush" pitchFamily="2" charset="-79"/>
                <a:cs typeface="Guttman Yad-Brush" pitchFamily="2" charset="-79"/>
              </a:rPr>
              <a:t>היתה</a:t>
            </a: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קשה מאוד מאחר </a:t>
            </a: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והתייחסה</a:t>
            </a: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לימי הולדת שהתקיימו במהלך ארבעת החודשים האחרונים.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ידעת לארגן את חברי ועדת יום </a:t>
            </a: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הולדת</a:t>
            </a: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1400" u="sng" dirty="0" smtClean="0">
                <a:effectLst/>
                <a:latin typeface="Guttman Yad-Brush" pitchFamily="2" charset="-79"/>
                <a:cs typeface="Guttman Yad-Brush" pitchFamily="2" charset="-79"/>
              </a:rPr>
              <a:t>ברגישות </a:t>
            </a:r>
            <a:r>
              <a:rPr lang="he-IL" sz="1400" u="sng" dirty="0">
                <a:effectLst/>
                <a:latin typeface="Guttman Yad-Brush" pitchFamily="2" charset="-79"/>
                <a:cs typeface="Guttman Yad-Brush" pitchFamily="2" charset="-79"/>
              </a:rPr>
              <a:t>רבה, תוך הקשבה ומתן כבוד </a:t>
            </a:r>
            <a:endParaRPr lang="he-IL" sz="1400" u="sng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u="sng" dirty="0" smtClean="0">
                <a:effectLst/>
                <a:latin typeface="Guttman Yad-Brush" pitchFamily="2" charset="-79"/>
                <a:cs typeface="Guttman Yad-Brush" pitchFamily="2" charset="-79"/>
              </a:rPr>
              <a:t>לכל </a:t>
            </a:r>
            <a:r>
              <a:rPr lang="he-IL" sz="1400" u="sng" dirty="0">
                <a:effectLst/>
                <a:latin typeface="Guttman Yad-Brush" pitchFamily="2" charset="-79"/>
                <a:cs typeface="Guttman Yad-Brush" pitchFamily="2" charset="-79"/>
              </a:rPr>
              <a:t>חברי הועדה.</a:t>
            </a:r>
            <a:endParaRPr lang="en-US" sz="1400" u="sng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גרמת </a:t>
            </a: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לילדי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הועדה, לילדים </a:t>
            </a: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שחגגו</a:t>
            </a: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ולמחנכות הכיתות להתרגשות רבה,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 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יישר כוח! המשיכי כך!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יוספה דהרי</a:t>
            </a:r>
            <a:endParaRPr lang="en-US" sz="1400" dirty="0">
              <a:effectLst/>
              <a:cs typeface="Guttman Yad-Brush" pitchFamily="2" charset="-79"/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251520" y="6294040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20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2"/>
          <p:cNvSpPr txBox="1">
            <a:spLocks noChangeArrowheads="1"/>
          </p:cNvSpPr>
          <p:nvPr/>
        </p:nvSpPr>
        <p:spPr bwMode="auto">
          <a:xfrm flipH="1">
            <a:off x="4932040" y="224473"/>
            <a:ext cx="3755425" cy="640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he-IL" sz="1200" dirty="0">
                <a:effectLst/>
                <a:cs typeface="Guttman Calligraphic"/>
              </a:rPr>
              <a:t> </a:t>
            </a:r>
            <a:endParaRPr lang="en-US" dirty="0">
              <a:effectLst/>
            </a:endParaRPr>
          </a:p>
          <a:p>
            <a:pPr algn="ctr" rtl="1">
              <a:lnSpc>
                <a:spcPct val="150000"/>
              </a:lnSpc>
            </a:pPr>
            <a:r>
              <a:rPr lang="he-IL" sz="1200" dirty="0">
                <a:effectLst/>
                <a:cs typeface="Guttman Calligraphic"/>
              </a:rPr>
              <a:t> </a:t>
            </a:r>
            <a:endParaRPr lang="en-US" dirty="0">
              <a:effectLst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איתי היקר,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 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רציתי לשבח אותך על כך שחשבת </a:t>
            </a:r>
            <a:endParaRPr lang="he-IL" sz="1400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על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חבר לכיתה. 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הצעת בקבוצת הקשר הכיתתית לחגוג יום הולדת לאיתי כהנא כהפתעה</a:t>
            </a: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.</a:t>
            </a:r>
          </a:p>
          <a:p>
            <a:pPr algn="ctr" rtl="1">
              <a:lnSpc>
                <a:spcPct val="150000"/>
              </a:lnSpc>
            </a:pP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מאוד ריגשת אותי כשגילית </a:t>
            </a:r>
            <a:endParaRPr lang="he-IL" sz="1400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אכפתיות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, </a:t>
            </a: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רגישות</a:t>
            </a: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ובעיקר יוזמה חברית ברוכה.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 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יישר כוח! המשיכי כך!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אפרת</a:t>
            </a:r>
            <a:endParaRPr lang="en-US" sz="1400" dirty="0">
              <a:effectLst/>
              <a:cs typeface="Guttman Yad-Brush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316835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דוגמה:</a:t>
            </a:r>
          </a:p>
          <a:p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גלויה אישית  - לחיזוק תפקוד של </a:t>
            </a:r>
          </a:p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אכפתיות</a:t>
            </a: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ר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גישות</a:t>
            </a: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יוזמה ומעורבות  חברתית</a:t>
            </a:r>
          </a:p>
          <a:p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הדגשת דוגמה </a:t>
            </a:r>
          </a:p>
          <a:p>
            <a:pPr algn="ctr"/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ספציפית </a:t>
            </a:r>
            <a:r>
              <a:rPr lang="he-IL" b="1" dirty="0" err="1">
                <a:solidFill>
                  <a:schemeClr val="accent2">
                    <a:lumMod val="50000"/>
                  </a:schemeClr>
                </a:solidFill>
              </a:rPr>
              <a:t>אמיתית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51520" y="6294040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61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2"/>
          <p:cNvSpPr txBox="1">
            <a:spLocks noChangeArrowheads="1"/>
          </p:cNvSpPr>
          <p:nvPr/>
        </p:nvSpPr>
        <p:spPr bwMode="auto">
          <a:xfrm flipH="1">
            <a:off x="971597" y="224472"/>
            <a:ext cx="4104458" cy="640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he-IL" sz="1200" dirty="0">
                <a:effectLst/>
                <a:cs typeface="Guttman Calligraphic"/>
              </a:rPr>
              <a:t> </a:t>
            </a:r>
            <a:endParaRPr lang="en-US" dirty="0">
              <a:effectLst/>
            </a:endParaRPr>
          </a:p>
          <a:p>
            <a:pPr algn="ctr" rtl="1">
              <a:lnSpc>
                <a:spcPct val="150000"/>
              </a:lnSpc>
            </a:pPr>
            <a:r>
              <a:rPr lang="he-IL" sz="1200" dirty="0">
                <a:effectLst/>
                <a:cs typeface="Guttman Calligraphic"/>
              </a:rPr>
              <a:t> </a:t>
            </a:r>
            <a:endParaRPr lang="en-US" dirty="0">
              <a:effectLst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ירין היקר,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מבקשת אני לשבח אותך על </a:t>
            </a:r>
            <a:endParaRPr lang="he-IL" sz="1400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העקביות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והנחישות אותם אתה מפגין </a:t>
            </a:r>
            <a:endParaRPr lang="he-IL" sz="1400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כמפעיל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משחק בכיתה ב'.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אתה מקפיד להגיע מדי שבוע </a:t>
            </a:r>
            <a:endParaRPr lang="he-IL" sz="1400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באופן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קבוע להפעיל את המשחק.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אתה מקפיד לפצות אותם במועד חלופי כאשר 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מסיבה כזו או אחרת הם מפסידים את </a:t>
            </a:r>
            <a:endParaRPr lang="he-IL" sz="1400" dirty="0" smtClean="0">
              <a:effectLst/>
              <a:latin typeface="Guttman Yad-Brush" pitchFamily="2" charset="-79"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זמן </a:t>
            </a: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המשחק שנקבע להם.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בזכות רצינותך ויחסך המכבד למשחק 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"סולמות ומקפצות| מרגישים רבים מילדי כיתה ב' שהם מצליחים ומתוגמלים על הצלחותיהם.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 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יישר כוח! המשך כך!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 smtClean="0">
                <a:effectLst/>
                <a:latin typeface="Guttman Yad-Brush" pitchFamily="2" charset="-79"/>
                <a:cs typeface="Guttman Yad-Brush" pitchFamily="2" charset="-79"/>
              </a:rPr>
              <a:t>רונית</a:t>
            </a:r>
            <a:endParaRPr lang="en-US" sz="1400" dirty="0">
              <a:effectLst/>
              <a:cs typeface="Guttman Yad-Brush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1400" dirty="0">
                <a:effectLst/>
                <a:latin typeface="Guttman Yad-Brush" pitchFamily="2" charset="-79"/>
                <a:cs typeface="Guttman Yad-Brush" pitchFamily="2" charset="-79"/>
              </a:rPr>
              <a:t> </a:t>
            </a:r>
            <a:endParaRPr lang="en-US" sz="1400" dirty="0">
              <a:effectLst/>
              <a:cs typeface="Guttman Yad-Brush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38808"/>
            <a:ext cx="316835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דוגמה:</a:t>
            </a:r>
          </a:p>
          <a:p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גלויה אישית  - לחיזוק תפקוד של </a:t>
            </a:r>
          </a:p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התמדה</a:t>
            </a: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אחריות </a:t>
            </a: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נחישות</a:t>
            </a:r>
          </a:p>
          <a:p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הדגשת דוגמה </a:t>
            </a:r>
          </a:p>
          <a:p>
            <a:pPr algn="ctr"/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ספציפית </a:t>
            </a:r>
            <a:r>
              <a:rPr lang="he-IL" b="1" dirty="0" err="1">
                <a:solidFill>
                  <a:schemeClr val="accent2">
                    <a:lumMod val="50000"/>
                  </a:schemeClr>
                </a:solidFill>
              </a:rPr>
              <a:t>אמיתית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</a:p>
          <a:p>
            <a:endParaRPr lang="he-I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51520" y="6294040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15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833894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גלויה לדוגמא</a:t>
            </a:r>
            <a:endParaRPr lang="he-IL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Mantova" pitchFamily="2" charset="-79"/>
              <a:cs typeface="Guttman Mantov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12958" y="1270767"/>
            <a:ext cx="4104456" cy="483856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1600" dirty="0" smtClean="0">
              <a:solidFill>
                <a:schemeClr val="accent2">
                  <a:lumMod val="50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  <a:p>
            <a:pPr marL="0" indent="0">
              <a:buNone/>
            </a:pPr>
            <a:r>
              <a:rPr lang="he-IL" sz="1600" dirty="0" smtClean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דרורי</a:t>
            </a: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,</a:t>
            </a:r>
            <a:b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</a:b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/>
            </a:r>
            <a:b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</a:b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אתה חלק מועדת משחק, ומפעיל משחק בכיתה ב'2. אתה מעביר את המשחק באופן נהדר</a:t>
            </a:r>
          </a:p>
          <a:p>
            <a:pPr marL="0" indent="0">
              <a:buNone/>
            </a:pP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תוך שיתוף פעולה עם חברי קבוצתך.</a:t>
            </a:r>
          </a:p>
          <a:p>
            <a:pPr marL="0" indent="0">
              <a:buNone/>
            </a:pP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אתה מפגין יכולת התמדה בביצוע המשימה ואחריות רבה.</a:t>
            </a:r>
          </a:p>
          <a:p>
            <a:pPr marL="0" indent="0">
              <a:buNone/>
            </a:pP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לדוגמא,</a:t>
            </a:r>
          </a:p>
          <a:p>
            <a:pPr marL="0" indent="0">
              <a:buNone/>
            </a:pP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כאשר קלסר ניהול המשחק נשאר בבית של חבר קבוצתך שחלה ולא הגיע לבית הספר, הלכת מיוזמתך</a:t>
            </a:r>
          </a:p>
          <a:p>
            <a:pPr marL="0" indent="0">
              <a:buNone/>
            </a:pP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לביתו ודאגת להביא לבית הספר את הקלסר. </a:t>
            </a:r>
          </a:p>
          <a:p>
            <a:pPr marL="0" indent="0">
              <a:buNone/>
            </a:pP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אני גאה בך</a:t>
            </a:r>
            <a:r>
              <a:rPr lang="he-IL" sz="1600" dirty="0" smtClean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!</a:t>
            </a:r>
          </a:p>
          <a:p>
            <a:pPr marL="0" indent="0">
              <a:buNone/>
            </a:pPr>
            <a:r>
              <a:rPr lang="he-IL" sz="1600" dirty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1600" dirty="0" smtClean="0">
                <a:solidFill>
                  <a:schemeClr val="accent2">
                    <a:lumMod val="50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                        סמדר</a:t>
            </a:r>
            <a:endParaRPr lang="he-IL" sz="1600" dirty="0">
              <a:solidFill>
                <a:schemeClr val="accent2">
                  <a:lumMod val="50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  <a:p>
            <a:endParaRPr lang="he-IL" dirty="0"/>
          </a:p>
        </p:txBody>
      </p:sp>
      <p:pic>
        <p:nvPicPr>
          <p:cNvPr id="5" name="Picture 2" descr="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81" b="21149"/>
          <a:stretch/>
        </p:blipFill>
        <p:spPr bwMode="auto">
          <a:xfrm>
            <a:off x="611560" y="1611877"/>
            <a:ext cx="4033838" cy="483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947602"/>
            <a:ext cx="38164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חיזוק תפקודי אחריות אישית, </a:t>
            </a:r>
          </a:p>
          <a:p>
            <a:pPr algn="ctr"/>
            <a:r>
              <a:rPr lang="he-IL" b="1" dirty="0" smtClean="0"/>
              <a:t>מעורבות ותרומה</a:t>
            </a:r>
            <a:endParaRPr lang="he-IL" b="1" dirty="0"/>
          </a:p>
        </p:txBody>
      </p:sp>
      <p:pic>
        <p:nvPicPr>
          <p:cNvPr id="6" name="Picture 2" descr="C:\Users\CUSTOMER\Documents\הבונים\צילומים\לוח משחק\2013-01-08 13.21.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3401"/>
            <a:ext cx="4788024" cy="63840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>
            <a:hlinkClick r:id="rId4" action="ppaction://hlinksldjump"/>
          </p:cNvPr>
          <p:cNvSpPr/>
          <p:nvPr/>
        </p:nvSpPr>
        <p:spPr>
          <a:xfrm>
            <a:off x="251520" y="6294040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68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/>
          <p:nvPr/>
        </p:nvPicPr>
        <p:blipFill rotWithShape="1">
          <a:blip r:embed="rId2" cstate="print"/>
          <a:srcRect l="29082" t="15624" r="27551" b="6569"/>
          <a:stretch/>
        </p:blipFill>
        <p:spPr bwMode="auto">
          <a:xfrm>
            <a:off x="1763688" y="325016"/>
            <a:ext cx="4423554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476672"/>
            <a:ext cx="30243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הורים מעריכים תהליכים</a:t>
            </a:r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הערכת יום הורים</a:t>
            </a:r>
            <a:endParaRPr lang="he-IL" dirty="0"/>
          </a:p>
        </p:txBody>
      </p:sp>
      <p:sp>
        <p:nvSpPr>
          <p:cNvPr id="4" name="מלבן 3">
            <a:hlinkClick r:id="rId3" action="ppaction://hlinksldjump"/>
          </p:cNvPr>
          <p:cNvSpPr/>
          <p:nvPr/>
        </p:nvSpPr>
        <p:spPr>
          <a:xfrm>
            <a:off x="251520" y="6294040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9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 rotWithShape="1">
          <a:blip r:embed="rId2" cstate="print"/>
          <a:srcRect t="13559" b="7533"/>
          <a:stretch/>
        </p:blipFill>
        <p:spPr bwMode="auto">
          <a:xfrm>
            <a:off x="244277" y="845890"/>
            <a:ext cx="8640960" cy="6013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116632"/>
            <a:ext cx="84249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משוב יום הורים – לא </a:t>
            </a:r>
            <a:r>
              <a:rPr lang="he-IL" b="1" dirty="0"/>
              <a:t>עוד "רשימת מכולת" - מקצוע ציונים, </a:t>
            </a:r>
            <a:endParaRPr lang="he-IL" b="1" dirty="0" smtClean="0"/>
          </a:p>
          <a:p>
            <a:pPr algn="ctr"/>
            <a:r>
              <a:rPr lang="he-IL" b="1" dirty="0" smtClean="0"/>
              <a:t>אלא </a:t>
            </a:r>
            <a:r>
              <a:rPr lang="he-IL" b="1" dirty="0"/>
              <a:t>הזדמנות לשמוע איך שי מעריכה את עצמה. מה היא חושבת ומה היא ומרגישה</a:t>
            </a:r>
          </a:p>
        </p:txBody>
      </p:sp>
      <p:sp>
        <p:nvSpPr>
          <p:cNvPr id="2" name="אליפסה 1">
            <a:hlinkClick r:id="rId3" action="ppaction://hlinkfile"/>
          </p:cNvPr>
          <p:cNvSpPr/>
          <p:nvPr/>
        </p:nvSpPr>
        <p:spPr>
          <a:xfrm>
            <a:off x="4139952" y="5517232"/>
            <a:ext cx="16561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קישור לטופס נתונים</a:t>
            </a:r>
            <a:endParaRPr lang="he-IL" dirty="0"/>
          </a:p>
        </p:txBody>
      </p:sp>
      <p:sp>
        <p:nvSpPr>
          <p:cNvPr id="6" name="מלבן 5">
            <a:hlinkClick r:id="rId4" action="ppaction://hlinksldjump"/>
          </p:cNvPr>
          <p:cNvSpPr/>
          <p:nvPr/>
        </p:nvSpPr>
        <p:spPr>
          <a:xfrm>
            <a:off x="4427984" y="6430391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6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 rotWithShape="1">
          <a:blip r:embed="rId2" cstate="print"/>
          <a:srcRect l="33253" t="18976" r="34940" b="17771"/>
          <a:stretch/>
        </p:blipFill>
        <p:spPr bwMode="auto">
          <a:xfrm>
            <a:off x="323528" y="172304"/>
            <a:ext cx="532859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692696"/>
            <a:ext cx="2592288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sz="2400" b="1" dirty="0" smtClean="0"/>
              <a:t>לוח המשחק</a:t>
            </a:r>
          </a:p>
          <a:p>
            <a:r>
              <a:rPr lang="he-IL" sz="2400" b="1" dirty="0" smtClean="0"/>
              <a:t>(בכל כיתה)</a:t>
            </a:r>
          </a:p>
          <a:p>
            <a:endParaRPr lang="he-IL" sz="2400" b="1" dirty="0"/>
          </a:p>
          <a:p>
            <a:endParaRPr lang="he-IL" sz="2400" b="1" dirty="0" smtClean="0"/>
          </a:p>
          <a:p>
            <a:endParaRPr lang="he-IL" sz="2400" b="1" dirty="0"/>
          </a:p>
          <a:p>
            <a:endParaRPr lang="he-IL" sz="2400" b="1" dirty="0" smtClean="0"/>
          </a:p>
          <a:p>
            <a:endParaRPr lang="he-IL" sz="2400" b="1" dirty="0"/>
          </a:p>
          <a:p>
            <a:endParaRPr lang="he-IL" sz="2400" b="1" dirty="0" smtClean="0"/>
          </a:p>
          <a:p>
            <a:endParaRPr lang="he-IL" sz="2400" b="1" dirty="0"/>
          </a:p>
          <a:p>
            <a:r>
              <a:rPr lang="he-IL" sz="2400" b="1" dirty="0" smtClean="0"/>
              <a:t>קריטריונים – מזמנים פיתוח תרגול והטמעת </a:t>
            </a:r>
            <a:r>
              <a:rPr lang="he-IL" sz="2400" b="1" smtClean="0"/>
              <a:t>תפקודי לומד מגוונים</a:t>
            </a:r>
            <a:endParaRPr lang="he-IL" sz="2400" b="1" dirty="0"/>
          </a:p>
        </p:txBody>
      </p:sp>
      <p:sp>
        <p:nvSpPr>
          <p:cNvPr id="2" name="חץ למטה 1"/>
          <p:cNvSpPr/>
          <p:nvPr/>
        </p:nvSpPr>
        <p:spPr>
          <a:xfrm>
            <a:off x="5724128" y="623731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5724128" y="566124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חץ ימינה 2"/>
          <p:cNvSpPr/>
          <p:nvPr/>
        </p:nvSpPr>
        <p:spPr>
          <a:xfrm>
            <a:off x="5004048" y="5517232"/>
            <a:ext cx="63729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7236296" y="404664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לדוגמא:</a:t>
            </a:r>
            <a:endParaRPr lang="he-IL" dirty="0"/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827584" y="5481228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08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2400" dirty="0" smtClean="0"/>
              <a:t>דוגמה  - עיבוד קריטריונים למשחק סולמות ומקפצות  (דיון כיתתי) בהלימה לתפקודי לומד  </a:t>
            </a:r>
            <a:br>
              <a:rPr lang="he-IL" sz="2400" dirty="0" smtClean="0"/>
            </a:br>
            <a:r>
              <a:rPr lang="he-IL" sz="2400" dirty="0" smtClean="0"/>
              <a:t>תוך  זימון התייחסות לאירועים בחיי ביה"ס</a:t>
            </a:r>
            <a:endParaRPr lang="he-IL" sz="24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523311"/>
              </p:ext>
            </p:extLst>
          </p:nvPr>
        </p:nvGraphicFramePr>
        <p:xfrm>
          <a:off x="179512" y="1584450"/>
          <a:ext cx="5976664" cy="4292821"/>
        </p:xfrm>
        <a:graphic>
          <a:graphicData uri="http://schemas.openxmlformats.org/drawingml/2006/table">
            <a:tbl>
              <a:tblPr rtl="1" firstRow="1" firstCol="1" bandRow="1" bandCol="1">
                <a:tableStyleId>{7DF18680-E054-41AD-8BC1-D1AEF772440D}</a:tableStyleId>
              </a:tblPr>
              <a:tblGrid>
                <a:gridCol w="1231868"/>
                <a:gridCol w="2120741"/>
                <a:gridCol w="2624055"/>
              </a:tblGrid>
              <a:tr h="25756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ניהול שיח מכבד ומקדם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(בין אישי)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תרגול מיומנויות השיח בעולם הממשי ובעולם </a:t>
                      </a:r>
                      <a:r>
                        <a:rPr lang="he-IL" sz="1100" dirty="0" err="1">
                          <a:effectLst/>
                        </a:rPr>
                        <a:t>הוירטואלי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זימון מצבים בהם השיח חיוני לקידום משימה/תהליך בו העניין  והרלוונטיות משותפים  לצדדים המעורבים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משתמש בשיח ליצירת הסכמות, להחלפת דעות/ביצוע משימה/על פי הצורך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מגלה פתיחות וסובלנות לדעות ורעיונות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מקשיב ונותן משוב מכבד ומקדם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מתנהג באופן אתי  במרחב הממשי והווירטואלי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1712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תרומה לחברה - מעורבות </a:t>
                      </a:r>
                      <a:r>
                        <a:rPr lang="he-IL" sz="1100" dirty="0" smtClean="0">
                          <a:effectLst/>
                        </a:rPr>
                        <a:t>חברתית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עידוד והוקרה של  יוזמות שיש בהן ערך לחברה 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מגלה מעורבות חברתית ותורם לסביבה ולחברה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1100" dirty="0">
                          <a:effectLst/>
                        </a:rPr>
                        <a:t>יוזם פעולות שיש בהן ערך לסביבה ולחברה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4" t="25555" r="14840" b="29556"/>
          <a:stretch/>
        </p:blipFill>
        <p:spPr bwMode="auto">
          <a:xfrm>
            <a:off x="5868144" y="1916832"/>
            <a:ext cx="309705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2229253"/>
              </p:ext>
            </p:extLst>
          </p:nvPr>
        </p:nvGraphicFramePr>
        <p:xfrm>
          <a:off x="251520" y="2060848"/>
          <a:ext cx="4646669" cy="4626864"/>
        </p:xfrm>
        <a:graphic>
          <a:graphicData uri="http://schemas.openxmlformats.org/drawingml/2006/table">
            <a:tbl>
              <a:tblPr rtl="1" firstRow="1" firstCol="1" bandRow="1" bandCol="1">
                <a:tableStyleId>{5C22544A-7EE6-4342-B048-85BDC9FD1C3A}</a:tableStyleId>
              </a:tblPr>
              <a:tblGrid>
                <a:gridCol w="898375"/>
                <a:gridCol w="2121056"/>
                <a:gridCol w="1627238"/>
              </a:tblGrid>
              <a:tr h="8229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קבלת אחריות 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(תוך אישי)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זימון  מגוון משימות  ותפקידים  שהלומד רואה בהם ערך תוך עידודו לגלות אחריות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ביצוע תהליכים רפלקטיביים על אודות התהליך והתוצר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מתמיד בביצוע התפקיד והמשימות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נוטל אחריות בתחומים שונים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משתפר באיכות הביצוע ממשימה               למשימה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מתנהג באופן בטוח במרחב הממשי והווירטואלי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</a:tr>
              <a:tr h="5486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מוטיבציה </a:t>
                      </a:r>
                      <a:endParaRPr lang="en-US" sz="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(תוך אישי)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זימון למידה  על פי תחומי עניין מגוונים ורלוונטיים ללומד ובדרכי למידה לפי בחירתו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עידוד והוקרה של מאמץ, הצלחה, יזמות בתהליכי הלמידה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משקיע זמן ומאמץ בלמידה גם כשהדבר כרוך בקשיים, במחירים גבוהים ובאי הצלחות 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יוזם הרחבה והעמקה של הנלמד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</a:tr>
              <a:tr h="8229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מסוגלות  </a:t>
                      </a:r>
                      <a:endParaRPr lang="en-US" sz="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(תוך אישי)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התנסות במשימות רלוונטיות  ומותאמות ללומדים שונים 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זימון חוויות הצלחה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זימון משימות מאתגרות 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שיתוף בהערכה לשם למידה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מאמין בעצמו וביכולותיו 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חותר להצלחה בהתמדה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פועל בהצלחה במצבים חדשים 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מסוגל להעריך את ביצועיו באובייקטיביות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משתף ברגשות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</a:tr>
              <a:tr h="1782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הכוונה עצמית בלמידה 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(ניהול  הלמידה)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זימון בחירה בתכנים, בדרכי הלמידה, בשותפים ללמידה </a:t>
                      </a:r>
                      <a:r>
                        <a:rPr lang="he-IL" sz="800" dirty="0" err="1">
                          <a:effectLst/>
                        </a:rPr>
                        <a:t>וכו</a:t>
                      </a:r>
                      <a:r>
                        <a:rPr lang="he-IL" sz="800" dirty="0">
                          <a:effectLst/>
                        </a:rPr>
                        <a:t>'.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פיתוח מיומנויות לשימוש מושכל במידע ממקורות שונים ולייצוג ידע בדרכים מגוונות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תרגול הצבת יעדים, תכנון השגתם, ביצועם והערכתם באמצעות מטלות קצרות טווח  וארוכות טווח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פיתוח מיומנויות שימוש מושכל בטכנולוגיה הדיגיטאלית 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ביצוע תהליך למידה עצמאי הכולל: 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הצבת שאלות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הגדרת יעדים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הכנת תכנית עבודה להשגת מטרותיו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ביצוע התכנית תוך: שימוש במקורות מידע מגוונים, שיפוט והערכה שלהם, שימוש בשיטות יעילות לקבלת מידע ולהפצתו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ביצוע רפלקציה וקבלת משוב 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הערכה עצמית של התוצר והתהליך</a:t>
                      </a:r>
                      <a:endParaRPr lang="en-US" sz="800" dirty="0">
                        <a:effectLst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התנהלות אתית ובטוחה במרחב הממשי </a:t>
                      </a:r>
                      <a:r>
                        <a:rPr lang="he-IL" sz="800" dirty="0" err="1">
                          <a:effectLst/>
                        </a:rPr>
                        <a:t>והוירטואלית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</a:tr>
              <a:tr h="5486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למידה חושית- תנועתית</a:t>
                      </a:r>
                      <a:endParaRPr lang="en-US" sz="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(חושי תנועתי)</a:t>
                      </a:r>
                      <a:endParaRPr lang="en-US" sz="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שילוב התנסויות חושיות-תנועתיות בלמידה: התמצאות במרחב, קואורדינציה, יציבה, אסתטיקה, מוסיקה. 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e-IL" sz="800" dirty="0">
                          <a:effectLst/>
                        </a:rPr>
                        <a:t>ייצוג למידה באמצעות תנועה, צליל, צבע וצורה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789" marR="48789" marT="0" marB="0"/>
                </a:tc>
              </a:tr>
            </a:tbl>
          </a:graphicData>
        </a:graphic>
      </p:graphicFrame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51520" y="6381328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07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מעוגל 3"/>
          <p:cNvSpPr/>
          <p:nvPr/>
        </p:nvSpPr>
        <p:spPr>
          <a:xfrm>
            <a:off x="1619672" y="1124744"/>
            <a:ext cx="6408712" cy="44644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800" b="1" dirty="0" smtClean="0">
                <a:solidFill>
                  <a:schemeClr val="tx1"/>
                </a:solidFill>
              </a:rPr>
              <a:t>שם בית הספר: בי"ס ניסויי "הבונים"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800" b="1" dirty="0" smtClean="0">
                <a:solidFill>
                  <a:schemeClr val="tx1"/>
                </a:solidFill>
              </a:rPr>
              <a:t>שם מנהל/ת: רותי שטרנברג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800" b="1" dirty="0" smtClean="0">
                <a:solidFill>
                  <a:schemeClr val="tx1"/>
                </a:solidFill>
              </a:rPr>
              <a:t>מפקח/ת: סיגל כהן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he-IL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800" b="1" dirty="0" smtClean="0">
                <a:solidFill>
                  <a:schemeClr val="tx1"/>
                </a:solidFill>
              </a:rPr>
              <a:t>רשות: חיפה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4130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596986"/>
              </p:ext>
            </p:extLst>
          </p:nvPr>
        </p:nvGraphicFramePr>
        <p:xfrm>
          <a:off x="457200" y="3117553"/>
          <a:ext cx="8229600" cy="14912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64909"/>
                <a:gridCol w="1752972"/>
                <a:gridCol w="1351528"/>
                <a:gridCol w="1471961"/>
                <a:gridCol w="1217713"/>
                <a:gridCol w="1070517"/>
              </a:tblGrid>
              <a:tr h="226168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מאפיינים תיפקודיים - המשך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523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התנהגות ומשמעת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קבלת סמכות </a:t>
                      </a:r>
                      <a:br>
                        <a:rPr lang="he-IL" sz="1300">
                          <a:effectLst/>
                        </a:rPr>
                      </a:br>
                      <a:r>
                        <a:rPr lang="he-IL" sz="1300">
                          <a:effectLst/>
                        </a:rPr>
                        <a:t>מורים / מבוגרים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ציוד וארגון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הכנת שיעורי בית</a:t>
                      </a:r>
                      <a:br>
                        <a:rPr lang="he-IL" sz="1300">
                          <a:effectLst/>
                        </a:rPr>
                      </a:br>
                      <a:r>
                        <a:rPr lang="he-IL" sz="1300">
                          <a:effectLst/>
                        </a:rPr>
                        <a:t>ועבודות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עצמאות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קשיים רגשיים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</a:tr>
              <a:tr h="80774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ההתנהגויות חריגות 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   רבות וחמורות.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לעיתים רחוקות מעורב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   בתקריות חריגות.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התנהגות תקינה.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לרוב אינו מקבל  סמכות מבוגרים.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מקבל סמכות של  מורים מסויימים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(באופן  מובחן) 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לרוב מקבל  סמכות של  המבוגרים.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1. לרוב אינו מאורגן ומצויד.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לעיתים 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מצויד ומאורגן.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המנעות כמעט מלאה מהכנת ש. ב.  ועבודות.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מכין ש. ב. ועבודות רק במקצועות מסוימים.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עפ"י רוב מכין ש.ב. ועבודות.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ילדותי, מתקשה  לשאת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תסכולים, זקוק לתיווך מתמיד.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זקוק לתיווך לעיתים.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עצמאי.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1. קשיים רגשיים קיצוניים לאורך זמן.</a:t>
                      </a:r>
                      <a:br>
                        <a:rPr lang="he-IL" sz="700" dirty="0">
                          <a:effectLst/>
                        </a:rPr>
                      </a:br>
                      <a:r>
                        <a:rPr lang="he-IL" sz="700" dirty="0">
                          <a:effectLst/>
                        </a:rPr>
                        <a:t>2. איתותי מצוקה.</a:t>
                      </a:r>
                      <a:br>
                        <a:rPr lang="he-IL" sz="700" dirty="0">
                          <a:effectLst/>
                        </a:rPr>
                      </a:br>
                      <a:r>
                        <a:rPr lang="he-IL" sz="700" dirty="0">
                          <a:effectLst/>
                        </a:rPr>
                        <a:t>3. ביטוי רגשי נורמטיבי תואם גיל.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</a:tr>
            </a:tbl>
          </a:graphicData>
        </a:graphic>
      </p:graphicFrame>
      <p:pic>
        <p:nvPicPr>
          <p:cNvPr id="4" name="תמונה 3"/>
          <p:cNvPicPr/>
          <p:nvPr/>
        </p:nvPicPr>
        <p:blipFill rotWithShape="1">
          <a:blip r:embed="rId2" cstate="print"/>
          <a:srcRect l="25663" t="11082" r="26243" b="5081"/>
          <a:stretch/>
        </p:blipFill>
        <p:spPr bwMode="auto">
          <a:xfrm rot="5400000">
            <a:off x="1742752" y="-810179"/>
            <a:ext cx="5976666" cy="8568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6632"/>
            <a:ext cx="4392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"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רמזור",  למיפוי תפקוד כל תלמיד בכל כיתה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29448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251520" y="6282611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26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4874769"/>
              </p:ext>
            </p:extLst>
          </p:nvPr>
        </p:nvGraphicFramePr>
        <p:xfrm>
          <a:off x="457200" y="3117553"/>
          <a:ext cx="8229600" cy="14912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64909"/>
                <a:gridCol w="1752972"/>
                <a:gridCol w="1351528"/>
                <a:gridCol w="1471961"/>
                <a:gridCol w="1217713"/>
                <a:gridCol w="1070517"/>
              </a:tblGrid>
              <a:tr h="226168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מאפיינים תיפקודיים - המשך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523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התנהגות ומשמעת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קבלת סמכות </a:t>
                      </a:r>
                      <a:br>
                        <a:rPr lang="he-IL" sz="1300">
                          <a:effectLst/>
                        </a:rPr>
                      </a:br>
                      <a:r>
                        <a:rPr lang="he-IL" sz="1300">
                          <a:effectLst/>
                        </a:rPr>
                        <a:t>מורים / מבוגרים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ציוד וארגון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הכנת שיעורי בית</a:t>
                      </a:r>
                      <a:br>
                        <a:rPr lang="he-IL" sz="1300">
                          <a:effectLst/>
                        </a:rPr>
                      </a:br>
                      <a:r>
                        <a:rPr lang="he-IL" sz="1300">
                          <a:effectLst/>
                        </a:rPr>
                        <a:t>ועבודות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עצמאות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קשיים רגשיים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</a:tr>
              <a:tr h="80774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ההתנהגויות חריגות 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   רבות וחמורות.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לעיתים רחוקות מעורב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   בתקריות חריגות.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התנהגות תקינה.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לרוב אינו מקבל  סמכות מבוגרים.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מקבל סמכות של  מורים מסויימים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(באופן  מובחן) 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לרוב מקבל  סמכות של  המבוגרים.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1. לרוב אינו מאורגן ומצויד.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לעיתים 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מצויד ומאורגן.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המנעות כמעט מלאה מהכנת ש. ב.  ועבודות.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מכין ש. ב. ועבודות רק במקצועות מסוימים.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עפ"י רוב מכין ש.ב. ועבודות.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ילדותי, מתקשה  לשאת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תסכולים, זקוק לתיווך מתמיד.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זקוק לתיווך לעיתים.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עצמאי.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1. קשיים רגשיים קיצוניים לאורך זמן.</a:t>
                      </a:r>
                      <a:br>
                        <a:rPr lang="he-IL" sz="700" dirty="0">
                          <a:effectLst/>
                        </a:rPr>
                      </a:br>
                      <a:r>
                        <a:rPr lang="he-IL" sz="700" dirty="0">
                          <a:effectLst/>
                        </a:rPr>
                        <a:t>2. איתותי מצוקה.</a:t>
                      </a:r>
                      <a:br>
                        <a:rPr lang="he-IL" sz="700" dirty="0">
                          <a:effectLst/>
                        </a:rPr>
                      </a:br>
                      <a:r>
                        <a:rPr lang="he-IL" sz="700" dirty="0">
                          <a:effectLst/>
                        </a:rPr>
                        <a:t>3. ביטוי רגשי נורמטיבי תואם גיל.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</a:tr>
            </a:tbl>
          </a:graphicData>
        </a:graphic>
      </p:graphicFrame>
      <p:pic>
        <p:nvPicPr>
          <p:cNvPr id="4" name="תמונה 3"/>
          <p:cNvPicPr/>
          <p:nvPr/>
        </p:nvPicPr>
        <p:blipFill rotWithShape="1">
          <a:blip r:embed="rId2" cstate="print"/>
          <a:srcRect l="25663" t="11082" r="26243" b="5081"/>
          <a:stretch/>
        </p:blipFill>
        <p:spPr bwMode="auto">
          <a:xfrm rot="5400000">
            <a:off x="1742752" y="-810179"/>
            <a:ext cx="5976666" cy="8568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16632"/>
            <a:ext cx="4392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"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רמזור",  למיפוי תפקוד כל תלמיד בכל כיתה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4151164"/>
              </p:ext>
            </p:extLst>
          </p:nvPr>
        </p:nvGraphicFramePr>
        <p:xfrm>
          <a:off x="352450" y="2564904"/>
          <a:ext cx="8229600" cy="14912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64909"/>
                <a:gridCol w="1752972"/>
                <a:gridCol w="1351528"/>
                <a:gridCol w="1471961"/>
                <a:gridCol w="1217713"/>
                <a:gridCol w="1070517"/>
              </a:tblGrid>
              <a:tr h="226168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מאפיינים </a:t>
                      </a:r>
                      <a:r>
                        <a:rPr lang="he-IL" sz="1300" dirty="0" err="1">
                          <a:effectLst/>
                        </a:rPr>
                        <a:t>תיפקודיים</a:t>
                      </a:r>
                      <a:r>
                        <a:rPr lang="he-IL" sz="1300" dirty="0">
                          <a:effectLst/>
                        </a:rPr>
                        <a:t> - המשך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523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התנהגות ומשמעת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קבלת סמכות </a:t>
                      </a:r>
                      <a:br>
                        <a:rPr lang="he-IL" sz="1300">
                          <a:effectLst/>
                        </a:rPr>
                      </a:br>
                      <a:r>
                        <a:rPr lang="he-IL" sz="1300">
                          <a:effectLst/>
                        </a:rPr>
                        <a:t>מורים / מבוגרים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ציוד וארגון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הכנת שיעורי בית</a:t>
                      </a:r>
                      <a:br>
                        <a:rPr lang="he-IL" sz="1300">
                          <a:effectLst/>
                        </a:rPr>
                      </a:br>
                      <a:r>
                        <a:rPr lang="he-IL" sz="1300">
                          <a:effectLst/>
                        </a:rPr>
                        <a:t>ועבודות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עצמאות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effectLst/>
                        </a:rPr>
                        <a:t>קשיים רגשיים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</a:tr>
              <a:tr h="80774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ההתנהגויות חריגות 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   רבות וחמורות.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לעיתים רחוקות מעורב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   בתקריות חריגות.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התנהגות תקינה.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לרוב אינו מקבל  סמכות מבוגרים.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מקבל סמכות של  מורים מסויימים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(באופן  מובחן) 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לרוב מקבל  סמכות של  המבוגרים.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1. לרוב אינו מאורגן ומצויד.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לעיתים  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מצויד ומאורגן.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המנעות כמעט מלאה מהכנת ש. ב.  ועבודות.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מכין ש. ב. ועבודות רק במקצועות מסוימים.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עפ"י רוב מכין ש.ב. ועבודות.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/>
                      </a:r>
                      <a:br>
                        <a:rPr lang="he-IL" sz="9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1. ילדותי, מתקשה  לשאת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 תסכולים, זקוק לתיווך מתמיד.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2. זקוק לתיווך לעיתים.</a:t>
                      </a:r>
                      <a:br>
                        <a:rPr lang="he-IL" sz="700">
                          <a:effectLst/>
                        </a:rPr>
                      </a:br>
                      <a:r>
                        <a:rPr lang="he-IL" sz="700">
                          <a:effectLst/>
                        </a:rPr>
                        <a:t>3. עצמאי.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1. קשיים רגשיים קיצוניים לאורך זמן.</a:t>
                      </a:r>
                      <a:br>
                        <a:rPr lang="he-IL" sz="700" dirty="0">
                          <a:effectLst/>
                        </a:rPr>
                      </a:br>
                      <a:r>
                        <a:rPr lang="he-IL" sz="700" dirty="0">
                          <a:effectLst/>
                        </a:rPr>
                        <a:t>2. איתותי מצוקה.</a:t>
                      </a:r>
                      <a:br>
                        <a:rPr lang="he-IL" sz="700" dirty="0">
                          <a:effectLst/>
                        </a:rPr>
                      </a:br>
                      <a:r>
                        <a:rPr lang="he-IL" sz="700" dirty="0">
                          <a:effectLst/>
                        </a:rPr>
                        <a:t>3. ביטוי רגשי נורמטיבי תואם גיל.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15" marR="63215" marT="0" marB="0" anchor="b"/>
                </a:tc>
              </a:tr>
            </a:tbl>
          </a:graphicData>
        </a:graphic>
      </p:graphicFrame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0284863"/>
              </p:ext>
            </p:extLst>
          </p:nvPr>
        </p:nvGraphicFramePr>
        <p:xfrm>
          <a:off x="86815" y="3429000"/>
          <a:ext cx="8229601" cy="187297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18778"/>
                <a:gridCol w="2308194"/>
                <a:gridCol w="1491077"/>
                <a:gridCol w="1691800"/>
                <a:gridCol w="1519752"/>
              </a:tblGrid>
              <a:tr h="436131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</a:pPr>
                      <a:r>
                        <a:rPr lang="he-IL" sz="1400" dirty="0">
                          <a:effectLst/>
                        </a:rPr>
                        <a:t>מאפיינים </a:t>
                      </a:r>
                      <a:r>
                        <a:rPr lang="he-IL" sz="1400" dirty="0" err="1">
                          <a:effectLst/>
                        </a:rPr>
                        <a:t>תיפקודיים</a:t>
                      </a:r>
                      <a:r>
                        <a:rPr lang="he-IL" sz="1400" dirty="0">
                          <a:effectLst/>
                        </a:rPr>
                        <a:t> - המשך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264" marR="68264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636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מוטיבציה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יצרנות לימודית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מעורבות חברתית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ביקור סדיר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השתתפות סדירה </a:t>
                      </a:r>
                      <a:br>
                        <a:rPr lang="he-IL" sz="1400">
                          <a:effectLst/>
                        </a:rPr>
                      </a:br>
                      <a:r>
                        <a:rPr lang="he-IL" sz="1400">
                          <a:effectLst/>
                        </a:rPr>
                        <a:t>במהלך יום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</a:tr>
              <a:tr h="7327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/>
                      </a:r>
                      <a:br>
                        <a:rPr lang="he-IL" sz="10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1. מנותק, חסר עניין.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אינו ממצה יכולתו די.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 עובד כפי יכולתו ובהתלהבות</a:t>
                      </a:r>
                      <a:r>
                        <a:rPr lang="he-IL" sz="10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/>
                      </a:r>
                      <a:br>
                        <a:rPr lang="he-IL" sz="10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1. "תקוע"  -  תוצרי למידה מעטים.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אי רציפות בלמידה ובהישגים.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 חיוני בלמידה - תוצרים עפ"י מצופה.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/>
                      </a:r>
                      <a:br>
                        <a:rPr lang="he-IL" sz="10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1. חוסר מעורבות חברתית /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    מעורבות אנטי חברתית.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בעיות חברתית. 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 מעורב חברתית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/>
                      </a:r>
                      <a:br>
                        <a:rPr lang="he-IL" sz="10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1. נעדר לתקופות רצופות וארוכות / מרבה לאחר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נעדר לעיתים / לסירוגין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 נוכחות סדירה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1. מרבה לשוטט בביה"ס.</a:t>
                      </a:r>
                      <a:br>
                        <a:rPr lang="he-IL" sz="800" dirty="0">
                          <a:effectLst/>
                        </a:rPr>
                      </a:br>
                      <a:r>
                        <a:rPr lang="he-IL" sz="800" dirty="0">
                          <a:effectLst/>
                        </a:rPr>
                        <a:t>2. יוצא משיעורים לעיתים.</a:t>
                      </a:r>
                      <a:br>
                        <a:rPr lang="he-IL" sz="800" dirty="0">
                          <a:effectLst/>
                        </a:rPr>
                      </a:br>
                      <a:r>
                        <a:rPr lang="he-IL" sz="800" dirty="0">
                          <a:effectLst/>
                        </a:rPr>
                        <a:t>3. משתתף באופן סדיר.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264" marR="68264" marT="0" marB="0" anchor="b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29448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873683"/>
              </p:ext>
            </p:extLst>
          </p:nvPr>
        </p:nvGraphicFramePr>
        <p:xfrm>
          <a:off x="358924" y="4725144"/>
          <a:ext cx="6477000" cy="182270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31104"/>
                <a:gridCol w="1131104"/>
                <a:gridCol w="1062552"/>
                <a:gridCol w="1576120"/>
                <a:gridCol w="1576120"/>
              </a:tblGrid>
              <a:tr h="23812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שם תלמיד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מאפיינים תיפקודיים - המשך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קשב וריכוז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לקויות מאובחנות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לקויות למידה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שעות פנאי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69532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</a:rPr>
                        <a:t>1. חשוד/ מאובחן ללא טיפול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מאובחן ומטופל.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 קשוב ומרוכז.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/>
                      </a:r>
                      <a:br>
                        <a:rPr lang="he-IL" sz="10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1. לקויות מורכבות נדירות.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לקויות שכיחות.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3.תקין.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/>
                      </a:r>
                      <a:br>
                        <a:rPr lang="he-IL" sz="10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1. מאובחן כלקוי למידה.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חשוד כלקוי למידה / 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    בתהליך אבחוני.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3.תקין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</a:rPr>
                        <a:t/>
                      </a:r>
                      <a:br>
                        <a:rPr lang="he-IL" sz="10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1.משוטט ללא פיקוח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2. לרוב בבית.</a:t>
                      </a:r>
                      <a:br>
                        <a:rPr lang="he-IL" sz="800">
                          <a:effectLst/>
                        </a:rPr>
                      </a:br>
                      <a:r>
                        <a:rPr lang="he-IL" sz="800">
                          <a:effectLst/>
                        </a:rPr>
                        <a:t>3. משתתף בחוגים / פעילות תנועת נוער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3" name="מלבן 12">
            <a:hlinkClick r:id="rId3" action="ppaction://hlinksldjump"/>
          </p:cNvPr>
          <p:cNvSpPr/>
          <p:nvPr/>
        </p:nvSpPr>
        <p:spPr>
          <a:xfrm>
            <a:off x="251520" y="6282611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2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955493"/>
              </p:ext>
            </p:extLst>
          </p:nvPr>
        </p:nvGraphicFramePr>
        <p:xfrm>
          <a:off x="179514" y="1052736"/>
          <a:ext cx="8784975" cy="55054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2487"/>
                <a:gridCol w="535494"/>
                <a:gridCol w="624836"/>
                <a:gridCol w="367777"/>
                <a:gridCol w="331600"/>
                <a:gridCol w="388058"/>
                <a:gridCol w="388603"/>
                <a:gridCol w="388603"/>
                <a:gridCol w="378738"/>
                <a:gridCol w="475754"/>
                <a:gridCol w="312419"/>
                <a:gridCol w="388603"/>
                <a:gridCol w="388603"/>
                <a:gridCol w="343113"/>
                <a:gridCol w="342017"/>
                <a:gridCol w="382026"/>
                <a:gridCol w="299812"/>
                <a:gridCol w="419845"/>
                <a:gridCol w="445059"/>
                <a:gridCol w="409432"/>
                <a:gridCol w="622096"/>
              </a:tblGrid>
              <a:tr h="5780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 dirty="0">
                          <a:effectLst/>
                        </a:rPr>
                        <a:t>שם התלמיד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פרטני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מסגרת הכלה  טיפולית*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קבוצה קטנה (רוחב)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שיחות ניהול כיתה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סייעת אישית/ רפואית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שעות שילוב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מורת שמע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שיחות עם היועצת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שיחות עם פסיכולוגית ביה"ס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טיפול רגשי בית ספרי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טיפול רגשי בקהילה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מרכז לקידום למידה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חונכות פרח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חונכות אחים בוגרים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הדרכת הורים בקהילה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מלגה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הפניה למסגרות טיפול חיצוניות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מעורבות קב"ס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>
                          <a:effectLst/>
                        </a:rPr>
                        <a:t>מעורבות רווחה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500" dirty="0">
                          <a:effectLst/>
                        </a:rPr>
                        <a:t>אחר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  <a:tr h="158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484" marR="46484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15816" y="116632"/>
            <a:ext cx="331236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20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טופס למיפוי מענה תלמידים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e-IL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14162" y="455186"/>
            <a:ext cx="6915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תאריך: ___________	כיתה: _______	מחנכת הכיתה: ___________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4">
            <a:hlinkClick r:id="rId2" action="ppaction://hlinksldjump"/>
          </p:cNvPr>
          <p:cNvSpPr/>
          <p:nvPr/>
        </p:nvSpPr>
        <p:spPr>
          <a:xfrm>
            <a:off x="251520" y="6282611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64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91669" y="1299096"/>
            <a:ext cx="6915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תאריך: ___________	כיתה: _______	מחנכת הכיתה: ___________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620688"/>
            <a:ext cx="331236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20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טופס למיפוי מענה תלמידים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444322"/>
              </p:ext>
            </p:extLst>
          </p:nvPr>
        </p:nvGraphicFramePr>
        <p:xfrm>
          <a:off x="179512" y="3645024"/>
          <a:ext cx="7704856" cy="9814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2979"/>
                <a:gridCol w="687830"/>
                <a:gridCol w="687830"/>
                <a:gridCol w="607309"/>
                <a:gridCol w="605370"/>
                <a:gridCol w="676187"/>
                <a:gridCol w="530666"/>
                <a:gridCol w="743129"/>
                <a:gridCol w="787753"/>
                <a:gridCol w="724694"/>
                <a:gridCol w="1101109"/>
              </a:tblGrid>
              <a:tr h="92227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טיפול רגשי בית ספרי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טיפול רגשי בקהילה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מרכז לקידום למידה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חונכות פרח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חונכות אחים בוגרים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הדרכת הורים בקהילה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מלגה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הפניה למסגרות טיפול חיצוניות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מעורבות </a:t>
                      </a:r>
                      <a:r>
                        <a:rPr lang="he-IL" sz="1400" dirty="0" err="1">
                          <a:effectLst/>
                        </a:rPr>
                        <a:t>קב"ס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מעורבות רווחה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אחר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509048"/>
              </p:ext>
            </p:extLst>
          </p:nvPr>
        </p:nvGraphicFramePr>
        <p:xfrm>
          <a:off x="1024648" y="2420888"/>
          <a:ext cx="7849718" cy="92227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78428"/>
                <a:gridCol w="948339"/>
                <a:gridCol w="1106556"/>
                <a:gridCol w="651314"/>
                <a:gridCol w="587249"/>
                <a:gridCol w="687230"/>
                <a:gridCol w="688201"/>
                <a:gridCol w="688201"/>
                <a:gridCol w="670728"/>
                <a:gridCol w="843472"/>
              </a:tblGrid>
              <a:tr h="92227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שם התלמיד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פרטני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מסגרת הכלה  טיפולית*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קבוצה קטנה (רוחב)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שיחות ניהול כיתה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סייעת אישית/ רפואית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שעות שילוב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מורת שמע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שיחות עם היועצת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שיחות עם פסיכולוגית ביה"ס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84" marR="55484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2996952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...</a:t>
            </a:r>
            <a:endParaRPr lang="he-IL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75297" y="4221088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...</a:t>
            </a:r>
            <a:endParaRPr lang="he-IL" sz="2000" b="1" dirty="0"/>
          </a:p>
        </p:txBody>
      </p:sp>
      <p:sp>
        <p:nvSpPr>
          <p:cNvPr id="11" name="מלבן 10">
            <a:hlinkClick r:id="rId2" action="ppaction://hlinksldjump"/>
          </p:cNvPr>
          <p:cNvSpPr/>
          <p:nvPr/>
        </p:nvSpPr>
        <p:spPr>
          <a:xfrm>
            <a:off x="251520" y="6282611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חזור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98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863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594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7504" y="782233"/>
            <a:ext cx="849694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e-IL" b="1" u="sng" dirty="0"/>
              <a:t>כתובת</a:t>
            </a:r>
            <a:r>
              <a:rPr lang="he-IL" b="1" dirty="0"/>
              <a:t>:                 </a:t>
            </a:r>
            <a:r>
              <a:rPr lang="he-IL" dirty="0"/>
              <a:t>חביבה </a:t>
            </a:r>
            <a:r>
              <a:rPr lang="he-IL" dirty="0" err="1"/>
              <a:t>רייק</a:t>
            </a:r>
            <a:r>
              <a:rPr lang="he-IL" dirty="0"/>
              <a:t>, 16 חיפה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e-IL" b="1" u="sng" dirty="0"/>
              <a:t>מס' תלמידים</a:t>
            </a:r>
            <a:r>
              <a:rPr lang="he-IL" dirty="0"/>
              <a:t>:        474  </a:t>
            </a:r>
          </a:p>
          <a:p>
            <a:pPr>
              <a:lnSpc>
                <a:spcPct val="160000"/>
              </a:lnSpc>
              <a:defRPr/>
            </a:pPr>
            <a:r>
              <a:rPr lang="he-IL" b="1" u="sng" dirty="0"/>
              <a:t>מס' כיתות</a:t>
            </a:r>
            <a:r>
              <a:rPr lang="he-IL" dirty="0"/>
              <a:t>:            16 כתות רגילות,  4 כיתות חינוך מיוחד – ליקויי למידה,  ו- </a:t>
            </a:r>
            <a:r>
              <a:rPr lang="en-US" dirty="0"/>
              <a:t>ASD</a:t>
            </a:r>
            <a:r>
              <a:rPr lang="he-IL" dirty="0"/>
              <a:t>.</a:t>
            </a:r>
          </a:p>
          <a:p>
            <a:pPr>
              <a:lnSpc>
                <a:spcPct val="160000"/>
              </a:lnSpc>
              <a:defRPr/>
            </a:pPr>
            <a:r>
              <a:rPr lang="he-IL" b="1" u="sng" dirty="0"/>
              <a:t>מס' עובדי הוראה</a:t>
            </a:r>
            <a:r>
              <a:rPr lang="he-IL" b="1" dirty="0"/>
              <a:t>:  </a:t>
            </a:r>
            <a:r>
              <a:rPr lang="he-IL" dirty="0"/>
              <a:t>41 מורים: </a:t>
            </a:r>
            <a:r>
              <a:rPr lang="en-US" dirty="0"/>
              <a:t>20 </a:t>
            </a:r>
            <a:r>
              <a:rPr lang="he-IL" dirty="0"/>
              <a:t>מחנכות ו – </a:t>
            </a:r>
            <a:r>
              <a:rPr lang="en-US" dirty="0"/>
              <a:t>21</a:t>
            </a:r>
            <a:r>
              <a:rPr lang="he-IL" dirty="0"/>
              <a:t> מורים מקצועיים,</a:t>
            </a:r>
          </a:p>
          <a:p>
            <a:pPr>
              <a:lnSpc>
                <a:spcPct val="160000"/>
              </a:lnSpc>
              <a:defRPr/>
            </a:pPr>
            <a:r>
              <a:rPr lang="he-IL" dirty="0"/>
              <a:t>                             פסיכולוגית, יועצת, </a:t>
            </a:r>
            <a:r>
              <a:rPr lang="he-IL" dirty="0" err="1"/>
              <a:t>בבליותרפיסטיות</a:t>
            </a:r>
            <a:r>
              <a:rPr lang="he-IL" dirty="0"/>
              <a:t>, פסיכודרמה, ריפוי בעיסוק, מורת </a:t>
            </a:r>
            <a:endParaRPr lang="he-IL" dirty="0" smtClean="0"/>
          </a:p>
          <a:p>
            <a:pPr>
              <a:lnSpc>
                <a:spcPct val="160000"/>
              </a:lnSpc>
              <a:defRPr/>
            </a:pPr>
            <a:r>
              <a:rPr lang="he-IL" dirty="0"/>
              <a:t> </a:t>
            </a:r>
            <a:r>
              <a:rPr lang="he-IL" dirty="0" smtClean="0"/>
              <a:t>                            שמע</a:t>
            </a:r>
            <a:r>
              <a:rPr lang="he-IL" dirty="0"/>
              <a:t>, קלינאית תקשורת, 2 מורות שילוב.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b="1" u="sng" dirty="0"/>
              <a:t>מנהלת בית הספר</a:t>
            </a:r>
            <a:r>
              <a:rPr lang="he-IL" dirty="0"/>
              <a:t>:  רותי שטרנברג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b="1" u="sng" dirty="0"/>
              <a:t>סגנית המנהלת</a:t>
            </a:r>
            <a:r>
              <a:rPr lang="he-IL" dirty="0"/>
              <a:t>:      יוספה דהרי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e-IL" b="1" u="sng" dirty="0"/>
              <a:t>מפקחת בית הספר</a:t>
            </a:r>
            <a:r>
              <a:rPr lang="he-IL" b="1" dirty="0"/>
              <a:t>:</a:t>
            </a:r>
            <a:r>
              <a:rPr lang="he-IL" dirty="0"/>
              <a:t> סיגל כהן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b="1" u="sng" dirty="0"/>
              <a:t>בית תלמיד</a:t>
            </a:r>
            <a:r>
              <a:rPr lang="he-IL" b="1" dirty="0"/>
              <a:t>:   </a:t>
            </a:r>
            <a:r>
              <a:rPr lang="he-IL" dirty="0" smtClean="0"/>
              <a:t>בבית </a:t>
            </a:r>
            <a:r>
              <a:rPr lang="he-IL" dirty="0"/>
              <a:t>הספר פועלת מערכת קהילתית רב תחומית המפעילה מועדונית וחוגים.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e-IL" altLang="he-IL" dirty="0"/>
              <a:t>                     </a:t>
            </a:r>
            <a:r>
              <a:rPr lang="he-IL" altLang="he-IL" dirty="0" smtClean="0"/>
              <a:t>בית </a:t>
            </a:r>
            <a:r>
              <a:rPr lang="he-IL" altLang="he-IL" dirty="0"/>
              <a:t>הספר משלב בין המסגרת הפורמאלית לבין המערכת הקהילתית הרב </a:t>
            </a:r>
            <a:endParaRPr lang="he-IL" altLang="he-IL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he-IL" altLang="he-IL" dirty="0"/>
              <a:t> </a:t>
            </a:r>
            <a:r>
              <a:rPr lang="he-IL" altLang="he-IL" dirty="0" smtClean="0"/>
              <a:t>                    תחומית </a:t>
            </a:r>
            <a:r>
              <a:rPr lang="he-IL" altLang="he-IL" dirty="0"/>
              <a:t>המופעלת  </a:t>
            </a:r>
            <a:r>
              <a:rPr lang="he-IL" altLang="he-IL" dirty="0" smtClean="0"/>
              <a:t>ע"י </a:t>
            </a:r>
            <a:r>
              <a:rPr lang="he-IL" altLang="he-IL" dirty="0"/>
              <a:t>מתנ"ס רמות ספיר.</a:t>
            </a:r>
            <a:endParaRPr lang="he-IL" dirty="0"/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e-IL" altLang="he-IL" b="1" u="sng" dirty="0"/>
              <a:t>אתר ביה"ס</a:t>
            </a:r>
            <a:r>
              <a:rPr lang="he-IL" altLang="he-IL" b="1" dirty="0"/>
              <a:t>:           </a:t>
            </a:r>
            <a:r>
              <a:rPr lang="he-IL" altLang="he-IL" dirty="0"/>
              <a:t> </a:t>
            </a:r>
            <a:r>
              <a:rPr lang="en-US" altLang="he-IL" b="1" i="1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http://pschools.haifanet.org.il/habonim/default.aspx</a:t>
            </a:r>
            <a:endParaRPr lang="he-IL" altLang="he-IL" b="1" i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e-IL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בית הספר הינו ביה"ס ניסויי זו השנה החמישית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1860" y="188640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בית ספר הבונים</a:t>
            </a:r>
            <a:endParaRPr lang="he-I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63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yadrama.co.il/images/scroll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239" y="476672"/>
            <a:ext cx="8811490" cy="6021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640656"/>
            <a:ext cx="6912768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Guttman Calligraphic" pitchFamily="2" charset="-79"/>
                <a:cs typeface="Guttman Calligraphic" pitchFamily="2" charset="-79"/>
              </a:rPr>
              <a:t>בית הספר שואף לפתח לומד ערכי</a:t>
            </a:r>
          </a:p>
          <a:p>
            <a:pPr algn="ctr">
              <a:lnSpc>
                <a:spcPct val="150000"/>
              </a:lnSpc>
              <a:defRPr/>
            </a:pP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Guttman Calligraphic" pitchFamily="2" charset="-79"/>
                <a:cs typeface="Guttman Calligraphic" pitchFamily="2" charset="-79"/>
              </a:rPr>
              <a:t> כאדם 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latin typeface="Guttman Calligraphic" pitchFamily="2" charset="-79"/>
                <a:cs typeface="Guttman Calligraphic" pitchFamily="2" charset="-79"/>
              </a:rPr>
              <a:t>חושב, יוצר ומבקר, </a:t>
            </a:r>
          </a:p>
          <a:p>
            <a:pPr algn="ctr">
              <a:lnSpc>
                <a:spcPct val="150000"/>
              </a:lnSpc>
              <a:defRPr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latin typeface="Guttman Calligraphic" pitchFamily="2" charset="-79"/>
                <a:cs typeface="Guttman Calligraphic" pitchFamily="2" charset="-79"/>
              </a:rPr>
              <a:t>בעל מכוונות עצמית, </a:t>
            </a:r>
          </a:p>
          <a:p>
            <a:pPr algn="ctr">
              <a:lnSpc>
                <a:spcPct val="150000"/>
              </a:lnSpc>
              <a:defRPr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latin typeface="Guttman Calligraphic" pitchFamily="2" charset="-79"/>
                <a:cs typeface="Guttman Calligraphic" pitchFamily="2" charset="-79"/>
              </a:rPr>
              <a:t>הקושר  קשרים </a:t>
            </a:r>
          </a:p>
          <a:p>
            <a:pPr algn="ctr">
              <a:lnSpc>
                <a:spcPct val="150000"/>
              </a:lnSpc>
              <a:defRPr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latin typeface="Guttman Calligraphic" pitchFamily="2" charset="-79"/>
                <a:cs typeface="Guttman Calligraphic" pitchFamily="2" charset="-79"/>
              </a:rPr>
              <a:t>עם הסביבה והקהילה </a:t>
            </a:r>
          </a:p>
          <a:p>
            <a:pPr algn="ctr">
              <a:lnSpc>
                <a:spcPct val="150000"/>
              </a:lnSpc>
              <a:defRPr/>
            </a:pPr>
            <a:r>
              <a:rPr lang="he-IL" sz="2400" b="1" dirty="0" smtClean="0">
                <a:latin typeface="Guttman Calligraphic" pitchFamily="2" charset="-79"/>
                <a:cs typeface="Guttman Calligraphic" pitchFamily="2" charset="-79"/>
              </a:rPr>
              <a:t>בעל כלים </a:t>
            </a:r>
            <a:r>
              <a:rPr lang="he-IL" sz="2400" b="1" dirty="0">
                <a:latin typeface="Guttman Calligraphic" pitchFamily="2" charset="-79"/>
                <a:cs typeface="Guttman Calligraphic" pitchFamily="2" charset="-79"/>
              </a:rPr>
              <a:t>ומיומנויות הנדרשים במאה ה- 21</a:t>
            </a:r>
            <a:endParaRPr lang="he-IL" b="1" dirty="0" smtClean="0">
              <a:solidFill>
                <a:schemeClr val="accent2">
                  <a:lumMod val="50000"/>
                </a:schemeClr>
              </a:solidFill>
              <a:latin typeface="Guttman Calligraphic" pitchFamily="2" charset="-79"/>
              <a:cs typeface="Guttman Calligraphic" pitchFamily="2" charset="-79"/>
            </a:endParaRPr>
          </a:p>
          <a:p>
            <a:pPr algn="ctr">
              <a:lnSpc>
                <a:spcPct val="150000"/>
              </a:lnSpc>
            </a:pPr>
            <a:endParaRPr lang="en-US" sz="2400" dirty="0" smtClean="0">
              <a:cs typeface="Guttman Calligraphic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61624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391557" y="93885"/>
            <a:ext cx="6360887" cy="11430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40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/>
            </a:r>
            <a:br>
              <a:rPr lang="he-IL" sz="40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he-IL" sz="36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יעדי חובה ויעדי בחירה </a:t>
            </a:r>
            <a:br>
              <a:rPr lang="he-IL" sz="36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he-IL" sz="36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בהלימה לחזון בית הספר.</a:t>
            </a:r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/>
            </a:r>
            <a:b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</a:br>
            <a:endParaRPr lang="he-IL" sz="3600" dirty="0"/>
          </a:p>
        </p:txBody>
      </p:sp>
      <p:sp>
        <p:nvSpPr>
          <p:cNvPr id="6" name="מלבן מעוגל 5"/>
          <p:cNvSpPr/>
          <p:nvPr/>
        </p:nvSpPr>
        <p:spPr>
          <a:xfrm>
            <a:off x="6500939" y="1412776"/>
            <a:ext cx="1671461" cy="576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יעדי חובה</a:t>
            </a:r>
          </a:p>
        </p:txBody>
      </p:sp>
      <p:sp>
        <p:nvSpPr>
          <p:cNvPr id="7" name="מלבן 6"/>
          <p:cNvSpPr/>
          <p:nvPr/>
        </p:nvSpPr>
        <p:spPr>
          <a:xfrm>
            <a:off x="5857884" y="2000240"/>
            <a:ext cx="2892702" cy="830997"/>
          </a:xfrm>
          <a:prstGeom prst="rect">
            <a:avLst/>
          </a:prstGeom>
          <a:ln w="508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  <a:hlinkClick r:id="" action="ppaction://noaction"/>
              </a:rPr>
              <a:t>יעד 1</a:t>
            </a:r>
            <a:r>
              <a:rPr lang="he-IL" sz="1600" dirty="0">
                <a:latin typeface="+mn-lt"/>
                <a:cs typeface="+mn-cs"/>
              </a:rPr>
              <a:t>- תכנון ויישום תהליכי </a:t>
            </a:r>
            <a:r>
              <a:rPr lang="he-IL" sz="1600" dirty="0" smtClean="0">
                <a:latin typeface="+mn-lt"/>
                <a:cs typeface="+mn-cs"/>
              </a:rPr>
              <a:t>הוראה-למידה מגוונים וחדשניים </a:t>
            </a:r>
            <a:r>
              <a:rPr lang="he-IL" sz="1600" dirty="0">
                <a:latin typeface="+mn-lt"/>
                <a:cs typeface="+mn-cs"/>
              </a:rPr>
              <a:t>המפתחים ומטמיעים תפקודי לומד</a:t>
            </a:r>
          </a:p>
        </p:txBody>
      </p:sp>
      <p:sp>
        <p:nvSpPr>
          <p:cNvPr id="8" name="מלבן 7"/>
          <p:cNvSpPr/>
          <p:nvPr/>
        </p:nvSpPr>
        <p:spPr>
          <a:xfrm>
            <a:off x="6012160" y="3423352"/>
            <a:ext cx="2892702" cy="1077218"/>
          </a:xfrm>
          <a:prstGeom prst="rect">
            <a:avLst/>
          </a:prstGeom>
          <a:ln w="508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  <a:hlinkClick r:id="rId2" action="ppaction://hlinksldjump"/>
              </a:rPr>
              <a:t>יעד 2</a:t>
            </a:r>
            <a:r>
              <a:rPr lang="he-IL" sz="1600" dirty="0">
                <a:latin typeface="+mn-lt"/>
                <a:cs typeface="+mn-cs"/>
              </a:rPr>
              <a:t>- יישום דרכי הערכה מגוונות המכוונות להערכת כלל תפקודי הלומד במקצועות הליבה ובהלימה לניסוי הבית ספרי</a:t>
            </a:r>
          </a:p>
        </p:txBody>
      </p:sp>
      <p:sp>
        <p:nvSpPr>
          <p:cNvPr id="9" name="מלבן 8"/>
          <p:cNvSpPr/>
          <p:nvPr/>
        </p:nvSpPr>
        <p:spPr>
          <a:xfrm>
            <a:off x="6012160" y="4857760"/>
            <a:ext cx="2905232" cy="923330"/>
          </a:xfrm>
          <a:prstGeom prst="rect">
            <a:avLst/>
          </a:prstGeom>
          <a:ln w="508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  <a:hlinkClick r:id="" action="ppaction://noaction"/>
              </a:rPr>
              <a:t>יעד 14</a:t>
            </a:r>
            <a:r>
              <a:rPr lang="he-IL" dirty="0">
                <a:latin typeface="+mn-lt"/>
                <a:cs typeface="+mn-cs"/>
              </a:rPr>
              <a:t>- פיתוח וביסוס מעורבות חברתית פעילה בתוך ביה"ס ומחוצה לו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971600" y="1412776"/>
            <a:ext cx="4032447" cy="5762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יעדי </a:t>
            </a:r>
            <a:r>
              <a:rPr lang="he-IL" dirty="0" smtClean="0">
                <a:solidFill>
                  <a:schemeClr val="tx1"/>
                </a:solidFill>
              </a:rPr>
              <a:t>רשות-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chemeClr val="tx1"/>
                </a:solidFill>
              </a:rPr>
              <a:t>יישום תוצרי הניסוי לקידום תפקודי לומד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79513" y="2000240"/>
            <a:ext cx="5616624" cy="1323439"/>
          </a:xfrm>
          <a:prstGeom prst="rect">
            <a:avLst/>
          </a:prstGeom>
          <a:ln w="508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/>
              <a:t>יעד 26 – </a:t>
            </a:r>
            <a:r>
              <a:rPr lang="he-IL" sz="1600" dirty="0" smtClean="0">
                <a:solidFill>
                  <a:srgbClr val="00B0F0"/>
                </a:solidFill>
              </a:rPr>
              <a:t>יצירת תרבות ארגונית של למידה והתנסות בשלוב אמנת ביה"ס,</a:t>
            </a:r>
            <a:r>
              <a:rPr lang="he-IL" sz="1600" dirty="0" smtClean="0"/>
              <a:t> באמצעות </a:t>
            </a:r>
            <a:r>
              <a:rPr lang="he-IL" sz="1600" dirty="0" smtClean="0">
                <a:latin typeface="+mn-lt"/>
                <a:cs typeface="+mn-cs"/>
              </a:rPr>
              <a:t>תכנון ויישום </a:t>
            </a:r>
            <a:r>
              <a:rPr lang="he-IL" sz="1600" b="1" u="sng" dirty="0" smtClean="0">
                <a:latin typeface="+mn-lt"/>
                <a:cs typeface="+mn-cs"/>
              </a:rPr>
              <a:t>הוראה משותפת במקצועות הליבה</a:t>
            </a:r>
            <a:r>
              <a:rPr lang="he-IL" sz="1600" dirty="0" smtClean="0">
                <a:latin typeface="+mn-lt"/>
                <a:cs typeface="+mn-cs"/>
              </a:rPr>
              <a:t>, לפיתוח והטמעת תפקודי לומד -הבנה מעמיקה, חשיבה בקרתית, חשיבה יצירתית, חשיבה רפלקטיבית, למידה חושית ותנועתית וניהול הלמידה,  </a:t>
            </a:r>
            <a:endParaRPr lang="he-IL" sz="1600" dirty="0">
              <a:latin typeface="+mn-lt"/>
              <a:cs typeface="+mn-cs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9512" y="3408431"/>
            <a:ext cx="5616625" cy="1323439"/>
          </a:xfrm>
          <a:prstGeom prst="rect">
            <a:avLst/>
          </a:prstGeom>
          <a:ln w="508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/>
              <a:t>יעד 6 יישום והעמקה של </a:t>
            </a:r>
            <a:r>
              <a:rPr lang="he-IL" sz="1600" b="1" u="sng" dirty="0" smtClean="0"/>
              <a:t>הערכה אישית מחזקת, </a:t>
            </a:r>
            <a:r>
              <a:rPr lang="he-IL" sz="1600" b="1" u="sng" dirty="0" smtClean="0">
                <a:solidFill>
                  <a:srgbClr val="00B0F0"/>
                </a:solidFill>
              </a:rPr>
              <a:t>דיפרנציאלית,</a:t>
            </a:r>
            <a:r>
              <a:rPr lang="he-IL" sz="1600" b="1" u="sng" dirty="0" smtClean="0"/>
              <a:t> </a:t>
            </a:r>
            <a:r>
              <a:rPr lang="he-IL" sz="1600" dirty="0" smtClean="0"/>
              <a:t> , לטיפוח תפקודי לומד תוך אישיים, לעידוד מסוגלות, </a:t>
            </a:r>
            <a:r>
              <a:rPr lang="he-IL" sz="1600" dirty="0" err="1" smtClean="0"/>
              <a:t>מוטבציה</a:t>
            </a:r>
            <a:r>
              <a:rPr lang="he-IL" sz="1600" dirty="0" smtClean="0"/>
              <a:t> פנימית, קבלת אחריות, באמצעות גלויה אישית, בניסוח איכותני מחזק,(</a:t>
            </a:r>
            <a:r>
              <a:rPr lang="he-IL" sz="1600" b="1" u="sng" dirty="0" smtClean="0"/>
              <a:t>איך</a:t>
            </a:r>
            <a:r>
              <a:rPr lang="he-IL" sz="1600" dirty="0" smtClean="0"/>
              <a:t> במקום כמה / </a:t>
            </a:r>
            <a:r>
              <a:rPr lang="he-IL" sz="1600" b="1" u="sng" dirty="0" smtClean="0"/>
              <a:t>הקשר אישי </a:t>
            </a:r>
            <a:r>
              <a:rPr lang="he-IL" sz="1600" dirty="0" smtClean="0"/>
              <a:t>במקום נורמה /  </a:t>
            </a:r>
            <a:r>
              <a:rPr lang="he-IL" sz="1600" b="1" u="sng" dirty="0" smtClean="0"/>
              <a:t>דוגמת אמת  </a:t>
            </a:r>
            <a:r>
              <a:rPr lang="he-IL" sz="1600" b="1" u="sng" dirty="0" err="1" smtClean="0"/>
              <a:t>ספציפית</a:t>
            </a:r>
            <a:r>
              <a:rPr lang="he-IL" sz="1600" dirty="0" err="1" smtClean="0"/>
              <a:t>במקום</a:t>
            </a:r>
            <a:r>
              <a:rPr lang="he-IL" sz="1600" dirty="0" smtClean="0"/>
              <a:t> ציון או "בטויי מאגר") </a:t>
            </a:r>
          </a:p>
        </p:txBody>
      </p:sp>
      <p:sp>
        <p:nvSpPr>
          <p:cNvPr id="13" name="מלבן 12"/>
          <p:cNvSpPr/>
          <p:nvPr/>
        </p:nvSpPr>
        <p:spPr>
          <a:xfrm>
            <a:off x="251520" y="4857760"/>
            <a:ext cx="5544617" cy="1754326"/>
          </a:xfrm>
          <a:prstGeom prst="rect">
            <a:avLst/>
          </a:prstGeom>
          <a:ln w="508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latin typeface="+mn-lt"/>
                <a:cs typeface="+mn-cs"/>
              </a:rPr>
              <a:t> יעד 20 - יצירת </a:t>
            </a:r>
            <a:r>
              <a:rPr lang="he-IL" dirty="0" smtClean="0">
                <a:solidFill>
                  <a:srgbClr val="00B0F0"/>
                </a:solidFill>
                <a:latin typeface="+mn-lt"/>
                <a:cs typeface="+mn-cs"/>
              </a:rPr>
              <a:t>אקלים בית ספרי מיטבי</a:t>
            </a:r>
            <a:r>
              <a:rPr lang="he-IL" dirty="0" smtClean="0">
                <a:latin typeface="+mn-lt"/>
                <a:cs typeface="+mn-cs"/>
              </a:rPr>
              <a:t>, של אחריות משותפת ו</a:t>
            </a:r>
            <a:r>
              <a:rPr lang="he-IL" dirty="0" smtClean="0"/>
              <a:t>מוטיבציה פנימית, בהלימה </a:t>
            </a:r>
            <a:r>
              <a:rPr lang="he-IL" dirty="0" smtClean="0">
                <a:solidFill>
                  <a:srgbClr val="00B0F0"/>
                </a:solidFill>
              </a:rPr>
              <a:t>לחזון,</a:t>
            </a:r>
            <a:r>
              <a:rPr lang="he-IL" dirty="0" smtClean="0"/>
              <a:t>  </a:t>
            </a:r>
            <a:r>
              <a:rPr lang="he-IL" dirty="0"/>
              <a:t>תוך </a:t>
            </a:r>
            <a:r>
              <a:rPr lang="he-IL" dirty="0" smtClean="0">
                <a:latin typeface="+mn-lt"/>
                <a:cs typeface="+mn-cs"/>
              </a:rPr>
              <a:t>יישום והכוונת </a:t>
            </a:r>
            <a:r>
              <a:rPr lang="he-IL" b="1" u="sng" dirty="0" smtClean="0">
                <a:latin typeface="+mn-lt"/>
                <a:cs typeface="+mn-cs"/>
              </a:rPr>
              <a:t>משחק סולמות ומקפצות לקריטריונים המבטאים תפקודי לומד בין אישיים ותוך אישיים: </a:t>
            </a:r>
            <a:r>
              <a:rPr lang="he-IL" dirty="0" smtClean="0">
                <a:latin typeface="+mn-lt"/>
                <a:cs typeface="+mn-cs"/>
              </a:rPr>
              <a:t>עבודת צוות, ניהול שיח מכבד ומקדם, תרומה לחברה, מעורבות ואחריות חברתית, תפקודים תוך אישיים, (כנ"ל ) וניהול הלמידה</a:t>
            </a:r>
          </a:p>
        </p:txBody>
      </p:sp>
    </p:spTree>
    <p:extLst>
      <p:ext uri="{BB962C8B-B14F-4D97-AF65-F5344CB8AC3E}">
        <p14:creationId xmlns:p14="http://schemas.microsoft.com/office/powerpoint/2010/main" xmlns="" val="371892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7459992"/>
              </p:ext>
            </p:extLst>
          </p:nvPr>
        </p:nvGraphicFramePr>
        <p:xfrm>
          <a:off x="102046" y="1150229"/>
          <a:ext cx="9003471" cy="573670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36901"/>
                <a:gridCol w="2872780"/>
                <a:gridCol w="1313706"/>
                <a:gridCol w="1006996"/>
                <a:gridCol w="973088"/>
              </a:tblGrid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משימות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פעולות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משאבים לקידום המשימות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סטטוס</a:t>
                      </a:r>
                      <a:r>
                        <a:rPr lang="he-I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מדדי תפוקה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effectLst/>
                        </a:rPr>
                        <a:t>מדדי תפוקה לסוף שנה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6989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הכשרת</a:t>
                      </a: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הצוות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הבנה מעמיקה של תפקודי לומד, הכרת הטבלה,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הטמעה  בצוות הוראה  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-יישום תפקודי לומד </a:t>
                      </a:r>
                      <a:r>
                        <a:rPr lang="he-IL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ובטוייהם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אצל הלומד  במערכי הוראה ובמערכי הוראה שיתופית: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תרגול הכנת מערכים בהדגשת תפקודי לומד ולמידה משמעותית – 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תרגול והטמעת תפקודי לומד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בכל מקצועות הליבה ובשעורי דו בכל כיתה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b="1" dirty="0" smtClean="0">
                          <a:effectLst/>
                        </a:rPr>
                        <a:t>מליאה</a:t>
                      </a:r>
                      <a:r>
                        <a:rPr lang="he-IL" sz="1400" b="1" baseline="0" dirty="0" smtClean="0">
                          <a:effectLst/>
                        </a:rPr>
                        <a:t> פדגוגית</a:t>
                      </a:r>
                      <a:r>
                        <a:rPr lang="he-IL" sz="1400" b="1" dirty="0" smtClean="0">
                          <a:effectLst/>
                        </a:rPr>
                        <a:t> </a:t>
                      </a:r>
                      <a:r>
                        <a:rPr lang="he-IL" sz="1400" dirty="0" smtClean="0">
                          <a:effectLst/>
                        </a:rPr>
                        <a:t>– תפקודי לומד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שעות שהיה 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-הדרכה בצוותי שכבה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הכנת מערכים בהדגשת תפקודי לומד, תוך חשיבה משותפת, משוב וחשיבה רפלקטיבית מקדמת</a:t>
                      </a:r>
                      <a:endParaRPr lang="he-IL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שעורי ליבה עפ"י מערכת +</a:t>
                      </a:r>
                    </a:p>
                    <a:p>
                      <a:pPr marL="228600" indent="-2286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he-I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ש"ש</a:t>
                      </a: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בכל כיתה  - שעורי דו 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דגש על זימון תפקודי לומד לסוגיהם, בחומר הלמוד</a:t>
                      </a: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, בדרך ההוראה, </a:t>
                      </a: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באירגון</a:t>
                      </a: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הלמידה, בארגון הסביבה הלימודית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הדרכה מחוזית 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יועצת</a:t>
                      </a: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אקדמית.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מנחה מחוזית שפה- 1 </a:t>
                      </a:r>
                      <a:r>
                        <a:rPr lang="he-I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ש"ש</a:t>
                      </a: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הדרכת כל שכבה לאורך השנה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שעות תקן ושעות ניסוי</a:t>
                      </a: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התקיים</a:t>
                      </a: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פעמיים</a:t>
                      </a: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בכל שכבה עד סוף פברואר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ש"ש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הדרכה</a:t>
                      </a: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35496" y="116632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hlinkClick r:id="" action="ppaction://noaction"/>
              </a:rPr>
              <a:t>יעד 1</a:t>
            </a:r>
            <a:r>
              <a:rPr lang="he-IL" b="1" dirty="0" smtClean="0"/>
              <a:t>- תכנון ויישום תהליכי הוראה-למידה מגוונים וחדשניים המפתחים ומטמיעים תפקודי לומד</a:t>
            </a:r>
          </a:p>
          <a:p>
            <a:r>
              <a:rPr lang="he-IL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יעד 26: </a:t>
            </a:r>
            <a:r>
              <a:rPr lang="he-IL" dirty="0" smtClean="0">
                <a:solidFill>
                  <a:srgbClr val="0070C0"/>
                </a:solidFill>
              </a:rPr>
              <a:t>יצירת תרבות ארגונית של למידה והתנסות בשלוב אמנת ביה"ס ושילוב כלים ייחודיים מהניסוי:</a:t>
            </a:r>
            <a:r>
              <a:rPr lang="he-IL" sz="2400" b="1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         </a:t>
            </a:r>
          </a:p>
          <a:p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הטמעת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תפקודי לומד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ולמידה משמעותית בתרבות ההוראה/למידה ובכלי ייחודי של הוראה בדו</a:t>
            </a:r>
            <a:endParaRPr lang="he-IL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אליפסה 5">
            <a:hlinkClick r:id="rId2" action="ppaction://hlinksldjump"/>
          </p:cNvPr>
          <p:cNvSpPr/>
          <p:nvPr/>
        </p:nvSpPr>
        <p:spPr>
          <a:xfrm>
            <a:off x="395536" y="6093296"/>
            <a:ext cx="1728192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דוגמא</a:t>
            </a: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8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5328569"/>
              </p:ext>
            </p:extLst>
          </p:nvPr>
        </p:nvGraphicFramePr>
        <p:xfrm>
          <a:off x="0" y="1155776"/>
          <a:ext cx="8853997" cy="53060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57261"/>
                <a:gridCol w="2514914"/>
                <a:gridCol w="1676756"/>
                <a:gridCol w="1159226"/>
                <a:gridCol w="1145840"/>
              </a:tblGrid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משימות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פעולות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משאבים לקידום המשימות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סטטוס</a:t>
                      </a:r>
                      <a:r>
                        <a:rPr lang="he-I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מדדי תפוקה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effectLst/>
                        </a:rPr>
                        <a:t>מדדי תפוקה לסוף שנה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6989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טיפוח כלים דיגיטליים להוראה משמעותית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u="sng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u="sng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הטמעת כלים דיגיטליים להוראה משמעותית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השתלמות 30 ש'.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פיתוח משימות מתוקשבות,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כלי  הערכה ומדידה מתוקשבים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אופק </a:t>
                      </a:r>
                      <a:r>
                        <a:rPr lang="he-IL" sz="1400" dirty="0" err="1" smtClean="0">
                          <a:effectLst/>
                        </a:rPr>
                        <a:t>חדש,פסג</a:t>
                      </a:r>
                      <a:r>
                        <a:rPr lang="en-US" sz="1400" dirty="0" smtClean="0">
                          <a:effectLst/>
                        </a:rPr>
                        <a:t> ‘</a:t>
                      </a:r>
                      <a:endParaRPr lang="he-IL" sz="1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מנחת תקשוב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גלית ברזני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לאורך השנה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35496" y="116632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hlinkClick r:id="" action="ppaction://noaction"/>
              </a:rPr>
              <a:t>יעד 1</a:t>
            </a:r>
            <a:r>
              <a:rPr lang="he-IL" b="1" dirty="0" smtClean="0"/>
              <a:t>- תכנון ויישום תהליכי הוראה-למידה מגוונים וחדשניים המפתחים ומטמיעים תפקודי לומד</a:t>
            </a:r>
          </a:p>
          <a:p>
            <a:r>
              <a:rPr lang="he-IL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יעד 26: </a:t>
            </a:r>
            <a:r>
              <a:rPr lang="he-IL" dirty="0" smtClean="0">
                <a:solidFill>
                  <a:srgbClr val="0070C0"/>
                </a:solidFill>
              </a:rPr>
              <a:t>יצירת תרבות ארגונית של למידה והתנסות בשלוב אמנת ביה"ס ושילוב כלים ייחודיים מהניסוי:</a:t>
            </a:r>
            <a:r>
              <a:rPr lang="he-IL" sz="2400" b="1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         </a:t>
            </a:r>
          </a:p>
          <a:p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הטמעת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תפקודי לומד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ולמידה משמעותית בתרבות ההוראה/למידה ובכלי ייחודי של הוראה בדו</a:t>
            </a:r>
            <a:endParaRPr lang="he-IL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8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5088275"/>
              </p:ext>
            </p:extLst>
          </p:nvPr>
        </p:nvGraphicFramePr>
        <p:xfrm>
          <a:off x="145001" y="1170173"/>
          <a:ext cx="8853997" cy="634227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57261"/>
                <a:gridCol w="2755364"/>
                <a:gridCol w="1436306"/>
                <a:gridCol w="1159226"/>
                <a:gridCol w="1145840"/>
              </a:tblGrid>
              <a:tr h="8101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משימות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פעולות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</a:rPr>
                        <a:t>משאבים לקידום המשימות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he-I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סטטוס</a:t>
                      </a:r>
                      <a:r>
                        <a:rPr lang="he-I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מדדי תפוקה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effectLst/>
                        </a:rPr>
                        <a:t>מדדי תפוקה לסוף שנה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4769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הכשרת</a:t>
                      </a: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הצוות.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הכרת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מנעד רחב של התנהגויות המבטאות תפקודי לומד (בין אישי , תוך אישי)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הטמעה בצוות 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:עידוד וטיפוח תפקודי לומד באמצעות , והארת נקודות חוזק ועוצמה של כל תלמיד, על גבי גלויה אישית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he-IL" sz="14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תרגול 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הערכה מחזקת לאורך השנה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מליאה – תפקודי לומד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מליאה</a:t>
                      </a:r>
                      <a:r>
                        <a:rPr lang="he-IL" sz="1400" baseline="0" dirty="0" smtClean="0">
                          <a:effectLst/>
                        </a:rPr>
                        <a:t> – הגלויה האישית ככלי הערכה ייחודי לתפקודי לומד בין ותוך אישי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effectLst/>
                        </a:rPr>
                        <a:t>וכפלטפורמה להארת נקודות חוזק ועוצמה של כל תלמיד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שעות שהיה - הדרכה בצוותי שכבה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העמקה במכלול תפקודי לומד והערכתם בדרך מחזקת ומעודדת באמצעות  גלויה אישית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תרגול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e-IL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נסוח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effectLst/>
                        </a:rPr>
                        <a:t> איכותני(איך במקום כמה / הקשר אישי דיפרנציאלי/ דוגמת אמת קונקרטית במקום ציון או 'היגד מאגר')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100" dirty="0" smtClean="0">
                          <a:effectLst/>
                        </a:rPr>
                        <a:t>בהדרכת רכזת שפה </a:t>
                      </a:r>
                      <a:r>
                        <a:rPr lang="he-IL" sz="1400" dirty="0" smtClean="0">
                          <a:effectLst/>
                        </a:rPr>
                        <a:t>בהדרכת יועצת פדגוגית ומורת שילוב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יועצת</a:t>
                      </a: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אקדמית. יועצת פדגוגית ומורת שילוב. 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כל שכבה 1-2 פעמים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r>
                        <a:rPr lang="he-IL" sz="1100" dirty="0" smtClean="0">
                          <a:effectLst/>
                        </a:rPr>
                        <a:t>בפברואר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דצמבר לכלל התלמידים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 smtClean="0">
                          <a:effectLst/>
                        </a:rPr>
                        <a:t>אפריל מאי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פעמיים בשנה לכל תלמיד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+בהתאמה לצרכים ולמשימת חיזוק תפקודי לומד</a:t>
                      </a: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hlinkClick r:id="rId2" action="ppaction://hlinksldjump"/>
              </a:rPr>
              <a:t>יעד 2</a:t>
            </a:r>
            <a:r>
              <a:rPr lang="he-IL" dirty="0"/>
              <a:t>- יישום דרכי הערכה מגוונות המכוונות להערכת כלל תפקודי הלומד במקצועות הליבה </a:t>
            </a:r>
            <a:endParaRPr lang="he-IL" dirty="0" smtClean="0"/>
          </a:p>
          <a:p>
            <a:r>
              <a:rPr lang="he-IL" dirty="0"/>
              <a:t>יעד 6 </a:t>
            </a:r>
            <a:r>
              <a:rPr lang="he-IL" dirty="0" smtClean="0"/>
              <a:t>– פיתוח ויישום </a:t>
            </a:r>
            <a:r>
              <a:rPr lang="he-IL" b="1" u="sng" dirty="0" smtClean="0"/>
              <a:t>הערכה </a:t>
            </a:r>
            <a:r>
              <a:rPr lang="he-IL" b="1" u="sng" dirty="0"/>
              <a:t>אישית מחזקת, </a:t>
            </a:r>
            <a:r>
              <a:rPr lang="he-IL" b="1" u="sng" dirty="0">
                <a:solidFill>
                  <a:srgbClr val="00B0F0"/>
                </a:solidFill>
              </a:rPr>
              <a:t>דיפרנציאלית,</a:t>
            </a:r>
            <a:r>
              <a:rPr lang="he-IL" b="1" u="sng" dirty="0"/>
              <a:t> </a:t>
            </a:r>
            <a:r>
              <a:rPr lang="he-IL" dirty="0"/>
              <a:t> , לטיפוח תפקודי לומד תוך אישיים, לעידוד </a:t>
            </a:r>
            <a:r>
              <a:rPr lang="he-IL" dirty="0" smtClean="0"/>
              <a:t>והארת נקודות חוזק ועוצמה של כל תלמיד ב</a:t>
            </a:r>
            <a:r>
              <a:rPr lang="he-IL" b="1" dirty="0" smtClean="0"/>
              <a:t>גלויה </a:t>
            </a:r>
            <a:r>
              <a:rPr lang="he-IL" b="1" dirty="0"/>
              <a:t>אישית</a:t>
            </a:r>
            <a:r>
              <a:rPr lang="he-IL" dirty="0"/>
              <a:t>, בניסוח איכותני </a:t>
            </a:r>
            <a:r>
              <a:rPr lang="he-IL" dirty="0" smtClean="0"/>
              <a:t>מחזק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" name="אליפסה 1">
            <a:hlinkClick r:id="rId3" action="ppaction://hlinksldjump"/>
          </p:cNvPr>
          <p:cNvSpPr/>
          <p:nvPr/>
        </p:nvSpPr>
        <p:spPr>
          <a:xfrm>
            <a:off x="1475656" y="2564904"/>
            <a:ext cx="79208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smtClean="0"/>
              <a:t>דוגמא</a:t>
            </a:r>
            <a:endParaRPr lang="he-IL" sz="1100" b="1" dirty="0"/>
          </a:p>
        </p:txBody>
      </p:sp>
      <p:sp>
        <p:nvSpPr>
          <p:cNvPr id="6" name="אליפסה 5">
            <a:hlinkClick r:id="rId4" action="ppaction://hlinksldjump"/>
          </p:cNvPr>
          <p:cNvSpPr/>
          <p:nvPr/>
        </p:nvSpPr>
        <p:spPr>
          <a:xfrm>
            <a:off x="1403648" y="4221088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smtClean="0"/>
              <a:t>גלויות דוגמא</a:t>
            </a:r>
            <a:endParaRPr lang="he-IL" sz="1100" b="1" dirty="0"/>
          </a:p>
        </p:txBody>
      </p:sp>
    </p:spTree>
    <p:extLst>
      <p:ext uri="{BB962C8B-B14F-4D97-AF65-F5344CB8AC3E}">
        <p14:creationId xmlns:p14="http://schemas.microsoft.com/office/powerpoint/2010/main" xmlns="" val="1921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2683</Words>
  <Application>Microsoft Office PowerPoint</Application>
  <PresentationFormat>‫הצגה על המסך (4:3)</PresentationFormat>
  <Paragraphs>1520</Paragraphs>
  <Slides>35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ערכת נושא של Office</vt:lpstr>
      <vt:lpstr>שקופית 1</vt:lpstr>
      <vt:lpstr>שקופית 2</vt:lpstr>
      <vt:lpstr>שקופית 3</vt:lpstr>
      <vt:lpstr>שקופית 4</vt:lpstr>
      <vt:lpstr>שקופית 5</vt:lpstr>
      <vt:lpstr> יעדי חובה ויעדי בחירה  בהלימה לחזון בית הספר. </vt:lpstr>
      <vt:lpstr>שקופית 7</vt:lpstr>
      <vt:lpstr>שקופית 8</vt:lpstr>
      <vt:lpstr>שקופית 9</vt:lpstr>
      <vt:lpstr>שקופית 10</vt:lpstr>
      <vt:lpstr>שקופית 11</vt:lpstr>
      <vt:lpstr>חדר מורים לומד- להטמעת הוראה משמעותית</vt:lpstr>
      <vt:lpstr>אתגרים לתשע"ו</vt:lpstr>
      <vt:lpstr>סיכום</vt:lpstr>
      <vt:lpstr>שקופית 15</vt:lpstr>
      <vt:lpstr>שקופית 16</vt:lpstr>
      <vt:lpstr>הצרצר והנמלה - מערך בדגש  למידה משמעותית                 ותפקודי לומד</vt:lpstr>
      <vt:lpstr>סימטריה סיבובית – כתה ה'  שילוב גיאומטריה ואמנות למידה משמעותית ותפקודי לומד</vt:lpstr>
      <vt:lpstr>סימטריה סיבובית – כתה ה'  שילוב חשבון ואמנות למידה משמעותית ותפקודי לומד</vt:lpstr>
      <vt:lpstr>סימטריה סיבובית – כתה ה'  שילוב חשבון ואמנות למידה משמעותית ותפקודי לומד</vt:lpstr>
      <vt:lpstr>ערכים ותפקודים  להארת נקודות חוזק ועוצמה בכל תלמיד </vt:lpstr>
      <vt:lpstr>שקופית 22</vt:lpstr>
      <vt:lpstr>שקופית 23</vt:lpstr>
      <vt:lpstr>שקופית 24</vt:lpstr>
      <vt:lpstr>גלויה לדוגמא</vt:lpstr>
      <vt:lpstr>שקופית 26</vt:lpstr>
      <vt:lpstr>שקופית 27</vt:lpstr>
      <vt:lpstr>שקופית 28</vt:lpstr>
      <vt:lpstr>דוגמה  - עיבוד קריטריונים למשחק סולמות ומקפצות  (דיון כיתתי) בהלימה לתפקודי לומד   תוך  זימון התייחסות לאירועים בחיי ביה"ס</vt:lpstr>
      <vt:lpstr>שקופית 30</vt:lpstr>
      <vt:lpstr>שקופית 31</vt:lpstr>
      <vt:lpstr>שקופית 32</vt:lpstr>
      <vt:lpstr>שקופית 33</vt:lpstr>
      <vt:lpstr>שקופית 34</vt:lpstr>
      <vt:lpstr>שקופית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אדנה</dc:creator>
  <cp:lastModifiedBy>Secretary</cp:lastModifiedBy>
  <cp:revision>123</cp:revision>
  <dcterms:created xsi:type="dcterms:W3CDTF">2016-02-22T21:39:42Z</dcterms:created>
  <dcterms:modified xsi:type="dcterms:W3CDTF">2016-05-29T09:25:41Z</dcterms:modified>
</cp:coreProperties>
</file>